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65" r:id="rId2"/>
    <p:sldId id="856" r:id="rId3"/>
    <p:sldId id="857" r:id="rId4"/>
    <p:sldId id="858" r:id="rId5"/>
    <p:sldId id="859" r:id="rId6"/>
    <p:sldId id="860" r:id="rId7"/>
    <p:sldId id="862" r:id="rId8"/>
    <p:sldId id="863" r:id="rId9"/>
    <p:sldId id="864" r:id="rId10"/>
    <p:sldId id="865" r:id="rId11"/>
    <p:sldId id="867" r:id="rId12"/>
    <p:sldId id="866" r:id="rId1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Tahoma" panose="020B0604030504040204" pitchFamily="34" charset="0"/>
      <p:regular r:id="rId20"/>
      <p:bold r:id="rId2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6BB4"/>
    <a:srgbClr val="2550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9" autoAdjust="0"/>
    <p:restoredTop sz="94660"/>
  </p:normalViewPr>
  <p:slideViewPr>
    <p:cSldViewPr snapToGrid="0">
      <p:cViewPr varScale="1">
        <p:scale>
          <a:sx n="152" d="100"/>
          <a:sy n="152" d="100"/>
        </p:scale>
        <p:origin x="3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297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1CD1E-9300-41DC-A37A-4937316C0E1B}" type="datetimeFigureOut">
              <a:rPr lang="en-US" smtClean="0"/>
              <a:t>1/12/21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F937E8-37B0-431A-9258-A33D6755D07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4122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3F08C0-1787-46AE-829B-5F4B6EB439E8}" type="datetimeFigureOut">
              <a:rPr lang="en-US" smtClean="0"/>
              <a:t>1/12/21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ABD932-4BD1-4C53-820D-24D32831AB9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351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505933"/>
            <a:ext cx="9144000" cy="4305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 b="1">
                <a:solidFill>
                  <a:srgbClr val="FF0000"/>
                </a:solidFill>
                <a:latin typeface="+mn-lt"/>
              </a:defRPr>
            </a:lvl1pPr>
          </a:lstStyle>
          <a:p>
            <a:pPr lvl="0"/>
            <a:r>
              <a:rPr lang="en-US" noProof="0" dirty="0"/>
              <a:t>Logos are allowed on this page only!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3181592"/>
            <a:ext cx="9144000" cy="119262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 b="1" baseline="0">
                <a:latin typeface="+mn-lt"/>
              </a:defRPr>
            </a:lvl1pPr>
          </a:lstStyle>
          <a:p>
            <a:pPr lvl="0"/>
            <a:r>
              <a:rPr lang="en-US" noProof="0" dirty="0"/>
              <a:t>Name(s) and Affiliation(s)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1" y="1784483"/>
            <a:ext cx="9143999" cy="1344031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000" b="1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noProof="0" dirty="0"/>
              <a:t>Presentation Title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DF34BA3-4CB6-4893-829B-95CE6D3A05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3" t="8184"/>
          <a:stretch/>
        </p:blipFill>
        <p:spPr>
          <a:xfrm>
            <a:off x="0" y="605"/>
            <a:ext cx="6175501" cy="1236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114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6499" y="1016813"/>
            <a:ext cx="8471002" cy="3615910"/>
          </a:xfrm>
          <a:prstGeom prst="rect">
            <a:avLst/>
          </a:prstGeom>
        </p:spPr>
        <p:txBody>
          <a:bodyPr wrap="square">
            <a:normAutofit/>
          </a:bodyPr>
          <a:lstStyle>
            <a:lvl1pPr>
              <a:defRPr sz="2400" b="1"/>
            </a:lvl1pPr>
            <a:lvl2pPr>
              <a:defRPr sz="2000" b="1"/>
            </a:lvl2pPr>
            <a:lvl3pPr>
              <a:defRPr sz="2000" b="1"/>
            </a:lvl3pPr>
            <a:lvl4pPr>
              <a:defRPr sz="2000" b="1"/>
            </a:lvl4pPr>
            <a:lvl5pPr>
              <a:defRPr sz="2000" b="1"/>
            </a:lvl5pPr>
            <a:lvl6pPr marL="1885950" marR="0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1"/>
            </a:lvl6pPr>
            <a:lvl7pPr>
              <a:defRPr sz="2000" b="1"/>
            </a:lvl7pPr>
            <a:lvl8pPr>
              <a:defRPr sz="2000" b="1"/>
            </a:lvl8pPr>
            <a:lvl9pPr>
              <a:defRPr sz="2000" b="1"/>
            </a:lvl9pPr>
          </a:lstStyle>
          <a:p>
            <a:pPr lvl="0"/>
            <a:r>
              <a:rPr lang="en-US" noProof="0" dirty="0"/>
              <a:t>First Level Content</a:t>
            </a:r>
          </a:p>
          <a:p>
            <a:pPr lvl="1"/>
            <a:r>
              <a:rPr lang="en-US" noProof="0" dirty="0"/>
              <a:t>Second Level Content</a:t>
            </a:r>
          </a:p>
          <a:p>
            <a:pPr lvl="2"/>
            <a:r>
              <a:rPr lang="en-US" noProof="0" dirty="0"/>
              <a:t>Third Level Content</a:t>
            </a:r>
          </a:p>
          <a:p>
            <a:pPr lvl="3"/>
            <a:r>
              <a:rPr lang="en-US" noProof="0" dirty="0"/>
              <a:t>Fourth Level Content</a:t>
            </a:r>
          </a:p>
          <a:p>
            <a:pPr lvl="4"/>
            <a:r>
              <a:rPr lang="en-US" noProof="0" dirty="0"/>
              <a:t>Fifth Level Content</a:t>
            </a:r>
          </a:p>
          <a:p>
            <a:pPr marL="1885950" marR="0" lvl="5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noProof="0" dirty="0"/>
              <a:t>Sixth Level Content</a:t>
            </a:r>
          </a:p>
          <a:p>
            <a:pPr lvl="6"/>
            <a:r>
              <a:rPr lang="en-US" noProof="0" dirty="0"/>
              <a:t>Seventh Level Content</a:t>
            </a:r>
          </a:p>
          <a:p>
            <a:pPr lvl="7"/>
            <a:r>
              <a:rPr lang="en-US" noProof="0" dirty="0"/>
              <a:t>Eight Level Content</a:t>
            </a:r>
          </a:p>
          <a:p>
            <a:pPr lvl="8"/>
            <a:r>
              <a:rPr lang="en-US" noProof="0" dirty="0"/>
              <a:t>Ninth Level Content</a:t>
            </a:r>
          </a:p>
        </p:txBody>
      </p:sp>
      <p:sp>
        <p:nvSpPr>
          <p:cNvPr id="25" name="Title 24"/>
          <p:cNvSpPr>
            <a:spLocks noGrp="1"/>
          </p:cNvSpPr>
          <p:nvPr>
            <p:ph type="title" hasCustomPrompt="1"/>
          </p:nvPr>
        </p:nvSpPr>
        <p:spPr>
          <a:xfrm>
            <a:off x="136187" y="95094"/>
            <a:ext cx="8871626" cy="577902"/>
          </a:xfrm>
          <a:prstGeom prst="rect">
            <a:avLst/>
          </a:prstGeom>
        </p:spPr>
        <p:txBody>
          <a:bodyPr wrap="none" anchor="ctr" anchorCtr="0">
            <a:noAutofit/>
          </a:bodyPr>
          <a:lstStyle>
            <a:lvl1pPr>
              <a:defRPr b="1"/>
            </a:lvl1pPr>
          </a:lstStyle>
          <a:p>
            <a:r>
              <a:rPr lang="en-US" noProof="0" dirty="0"/>
              <a:t>Slide Title</a:t>
            </a: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>
          <a:xfrm>
            <a:off x="336499" y="4767263"/>
            <a:ext cx="2349551" cy="273844"/>
          </a:xfrm>
          <a:prstGeom prst="rect">
            <a:avLst/>
          </a:prstGeom>
        </p:spPr>
        <p:txBody>
          <a:bodyPr anchor="b"/>
          <a:lstStyle>
            <a:lvl1pPr>
              <a:defRPr sz="1200"/>
            </a:lvl1pPr>
          </a:lstStyle>
          <a:p>
            <a:fld id="{84175BF1-37F0-45AF-AE8E-509AB62BA502}" type="datetime3">
              <a:rPr lang="en-US" noProof="1" smtClean="0"/>
              <a:pPr/>
              <a:t>12 January 2021</a:t>
            </a:fld>
            <a:endParaRPr lang="en-US" noProof="1"/>
          </a:p>
        </p:txBody>
      </p:sp>
      <p:sp>
        <p:nvSpPr>
          <p:cNvPr id="33" name="Footer Placeholder 3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anchor="b"/>
          <a:lstStyle>
            <a:lvl1pPr algn="ctr">
              <a:defRPr sz="1200"/>
            </a:lvl1pPr>
          </a:lstStyle>
          <a:p>
            <a:r>
              <a:rPr lang="en-US" noProof="1"/>
              <a:t>your name / affiliation here</a:t>
            </a:r>
          </a:p>
        </p:txBody>
      </p:sp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>
          <a:xfrm>
            <a:off x="6457949" y="4767263"/>
            <a:ext cx="2349551" cy="273844"/>
          </a:xfrm>
          <a:prstGeom prst="rect">
            <a:avLst/>
          </a:prstGeom>
        </p:spPr>
        <p:txBody>
          <a:bodyPr anchor="b"/>
          <a:lstStyle>
            <a:lvl1pPr algn="r">
              <a:defRPr sz="1200"/>
            </a:lvl1pPr>
          </a:lstStyle>
          <a:p>
            <a:fld id="{22DECF6A-13F7-418C-BBFC-95033FFCD5F1}" type="slidenum">
              <a:rPr lang="en-US" noProof="1" smtClean="0"/>
              <a:pPr/>
              <a:t>‹N›</a:t>
            </a:fld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3401943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>
          <a:xfrm>
            <a:off x="336499" y="4767263"/>
            <a:ext cx="2349551" cy="273844"/>
          </a:xfrm>
          <a:prstGeom prst="rect">
            <a:avLst/>
          </a:prstGeom>
        </p:spPr>
        <p:txBody>
          <a:bodyPr anchor="b"/>
          <a:lstStyle>
            <a:lvl1pPr>
              <a:defRPr sz="1200"/>
            </a:lvl1pPr>
          </a:lstStyle>
          <a:p>
            <a:fld id="{0DC8E6F3-89B9-4F92-AFC5-576D70B3B720}" type="datetime3">
              <a:rPr lang="en-US" noProof="1" smtClean="0"/>
              <a:pPr/>
              <a:t>12 January 2021</a:t>
            </a:fld>
            <a:endParaRPr lang="en-US" noProof="1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anchor="b"/>
          <a:lstStyle>
            <a:lvl1pPr algn="ctr">
              <a:defRPr sz="1200"/>
            </a:lvl1pPr>
          </a:lstStyle>
          <a:p>
            <a:r>
              <a:rPr lang="en-US" noProof="1"/>
              <a:t>your name / affiliation here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>
          <a:xfrm>
            <a:off x="6457949" y="4767263"/>
            <a:ext cx="2349551" cy="273844"/>
          </a:xfrm>
          <a:prstGeom prst="rect">
            <a:avLst/>
          </a:prstGeom>
        </p:spPr>
        <p:txBody>
          <a:bodyPr anchor="b"/>
          <a:lstStyle>
            <a:lvl1pPr algn="r">
              <a:defRPr sz="1200"/>
            </a:lvl1pPr>
          </a:lstStyle>
          <a:p>
            <a:fld id="{22DECF6A-13F7-418C-BBFC-95033FFCD5F1}" type="slidenum">
              <a:rPr lang="en-US" noProof="1" smtClean="0"/>
              <a:pPr/>
              <a:t>‹N›</a:t>
            </a:fld>
            <a:endParaRPr lang="en-US" noProof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6187" y="95094"/>
            <a:ext cx="8871626" cy="577902"/>
          </a:xfrm>
          <a:prstGeom prst="rect">
            <a:avLst/>
          </a:prstGeom>
        </p:spPr>
        <p:txBody>
          <a:bodyPr wrap="none">
            <a:noAutofit/>
          </a:bodyPr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131526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00" cy="731520"/>
          </a:xfrm>
          <a:prstGeom prst="rect">
            <a:avLst/>
          </a:prstGeom>
          <a:solidFill>
            <a:srgbClr val="2550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12470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7" r:id="rId3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gif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1" y="3128515"/>
            <a:ext cx="9144000" cy="1601719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10000"/>
              </a:lnSpc>
            </a:pPr>
            <a:r>
              <a:rPr lang="en-US" dirty="0"/>
              <a:t>Christian Pilato</a:t>
            </a:r>
            <a:r>
              <a:rPr lang="en-US" b="0" baseline="30000" dirty="0"/>
              <a:t>2</a:t>
            </a:r>
            <a:r>
              <a:rPr lang="en-US" b="0" dirty="0"/>
              <a:t>, </a:t>
            </a:r>
            <a:r>
              <a:rPr lang="it-IT" b="0" dirty="0"/>
              <a:t>Stanislav </a:t>
            </a:r>
            <a:r>
              <a:rPr lang="it-IT" b="0" dirty="0" err="1"/>
              <a:t>Bohm</a:t>
            </a:r>
            <a:r>
              <a:rPr lang="en-US" b="0" baseline="30000" dirty="0"/>
              <a:t>6</a:t>
            </a:r>
            <a:r>
              <a:rPr lang="it-IT" b="0" dirty="0"/>
              <a:t>, </a:t>
            </a:r>
            <a:r>
              <a:rPr lang="it-IT" b="0" dirty="0" err="1"/>
              <a:t>Fabien</a:t>
            </a:r>
            <a:r>
              <a:rPr lang="it-IT" b="0" dirty="0"/>
              <a:t> Brocheton</a:t>
            </a:r>
            <a:r>
              <a:rPr lang="it-IT" b="0" baseline="30000" dirty="0"/>
              <a:t>9</a:t>
            </a:r>
            <a:r>
              <a:rPr lang="it-IT" b="0" dirty="0"/>
              <a:t>, </a:t>
            </a:r>
            <a:r>
              <a:rPr lang="it-IT" b="0" dirty="0" err="1"/>
              <a:t>Jeronimo</a:t>
            </a:r>
            <a:r>
              <a:rPr lang="it-IT" b="0" dirty="0"/>
              <a:t> </a:t>
            </a:r>
            <a:r>
              <a:rPr lang="it-IT" b="0" dirty="0" err="1"/>
              <a:t>Castrillon</a:t>
            </a:r>
            <a:r>
              <a:rPr lang="en-US" b="0" baseline="30000" dirty="0"/>
              <a:t>4</a:t>
            </a:r>
            <a:r>
              <a:rPr lang="it-IT" b="0" dirty="0"/>
              <a:t>, Riccardo Cevasco</a:t>
            </a:r>
            <a:r>
              <a:rPr lang="it-IT" b="0" baseline="30000" dirty="0"/>
              <a:t>8</a:t>
            </a:r>
            <a:r>
              <a:rPr lang="it-IT" b="0" dirty="0"/>
              <a:t>, </a:t>
            </a:r>
            <a:r>
              <a:rPr lang="it-IT" b="0" dirty="0" err="1"/>
              <a:t>Vojtech</a:t>
            </a:r>
            <a:r>
              <a:rPr lang="it-IT" b="0" dirty="0"/>
              <a:t> Cima</a:t>
            </a:r>
            <a:r>
              <a:rPr lang="en-US" b="0" baseline="30000" dirty="0"/>
              <a:t>6</a:t>
            </a:r>
            <a:r>
              <a:rPr lang="it-IT" b="0" dirty="0"/>
              <a:t>, </a:t>
            </a:r>
            <a:br>
              <a:rPr lang="it-IT" b="0" dirty="0"/>
            </a:br>
            <a:r>
              <a:rPr lang="it-IT" b="0" dirty="0" err="1"/>
              <a:t>Radim</a:t>
            </a:r>
            <a:r>
              <a:rPr lang="it-IT" b="0" dirty="0"/>
              <a:t> Cmar</a:t>
            </a:r>
            <a:r>
              <a:rPr lang="it-IT" b="0" baseline="30000" dirty="0"/>
              <a:t>10</a:t>
            </a:r>
            <a:r>
              <a:rPr lang="it-IT" b="0" dirty="0"/>
              <a:t>, </a:t>
            </a:r>
            <a:r>
              <a:rPr lang="it-IT" b="0" dirty="0" err="1"/>
              <a:t>Dionysios</a:t>
            </a:r>
            <a:r>
              <a:rPr lang="it-IT" b="0" dirty="0"/>
              <a:t> </a:t>
            </a:r>
            <a:r>
              <a:rPr lang="it-IT" b="0" dirty="0" err="1"/>
              <a:t>Diamantopoulos</a:t>
            </a:r>
            <a:r>
              <a:rPr lang="en-US" b="0" baseline="30000" dirty="0"/>
              <a:t>1</a:t>
            </a:r>
            <a:r>
              <a:rPr lang="it-IT" b="0" dirty="0"/>
              <a:t>, Fabrizio Ferrandi</a:t>
            </a:r>
            <a:r>
              <a:rPr lang="en-US" b="0" baseline="30000" dirty="0"/>
              <a:t>2</a:t>
            </a:r>
            <a:r>
              <a:rPr lang="it-IT" b="0" dirty="0"/>
              <a:t>, </a:t>
            </a:r>
            <a:r>
              <a:rPr lang="it-IT" b="0" dirty="0" err="1"/>
              <a:t>Jan</a:t>
            </a:r>
            <a:r>
              <a:rPr lang="it-IT" b="0" dirty="0"/>
              <a:t> Martinovic</a:t>
            </a:r>
            <a:r>
              <a:rPr lang="it-IT" b="0" baseline="30000" dirty="0"/>
              <a:t>6</a:t>
            </a:r>
            <a:r>
              <a:rPr lang="it-IT" b="0" dirty="0"/>
              <a:t>, Gianluca Palermo</a:t>
            </a:r>
            <a:r>
              <a:rPr lang="en-US" b="0" baseline="30000" dirty="0"/>
              <a:t>2</a:t>
            </a:r>
            <a:r>
              <a:rPr lang="it-IT" b="0" dirty="0"/>
              <a:t>, Michele Paolino</a:t>
            </a:r>
            <a:r>
              <a:rPr lang="it-IT" b="0" baseline="30000" dirty="0"/>
              <a:t>7</a:t>
            </a:r>
            <a:r>
              <a:rPr lang="it-IT" b="0" dirty="0"/>
              <a:t>, </a:t>
            </a:r>
            <a:br>
              <a:rPr lang="it-IT" b="0" dirty="0"/>
            </a:br>
            <a:r>
              <a:rPr lang="it-IT" b="0" dirty="0"/>
              <a:t>Antonio Parodi</a:t>
            </a:r>
            <a:r>
              <a:rPr lang="en-US" b="0" baseline="30000" dirty="0"/>
              <a:t>5</a:t>
            </a:r>
            <a:r>
              <a:rPr lang="it-IT" b="0" dirty="0"/>
              <a:t>, Lorenzo Pittaluga</a:t>
            </a:r>
            <a:r>
              <a:rPr lang="it-IT" b="0" baseline="30000" dirty="0"/>
              <a:t>8</a:t>
            </a:r>
            <a:r>
              <a:rPr lang="it-IT" b="0" dirty="0"/>
              <a:t>, Daniel Raho</a:t>
            </a:r>
            <a:r>
              <a:rPr lang="it-IT" b="0" baseline="30000" dirty="0"/>
              <a:t>7</a:t>
            </a:r>
            <a:r>
              <a:rPr lang="it-IT" b="0" dirty="0"/>
              <a:t>, Francesco Regazzoni</a:t>
            </a:r>
            <a:r>
              <a:rPr lang="en-US" b="0" baseline="30000" dirty="0"/>
              <a:t>3</a:t>
            </a:r>
            <a:r>
              <a:rPr lang="it-IT" b="0" dirty="0"/>
              <a:t>, Katerina Slaninova</a:t>
            </a:r>
            <a:r>
              <a:rPr lang="it-IT" b="0" baseline="30000" dirty="0"/>
              <a:t>6</a:t>
            </a:r>
            <a:r>
              <a:rPr lang="it-IT" b="0" dirty="0"/>
              <a:t>, </a:t>
            </a:r>
            <a:r>
              <a:rPr lang="it-IT" b="0" dirty="0" err="1"/>
              <a:t>Christoph</a:t>
            </a:r>
            <a:r>
              <a:rPr lang="it-IT" b="0" dirty="0"/>
              <a:t> </a:t>
            </a:r>
            <a:r>
              <a:rPr lang="it-IT" b="0" dirty="0" err="1"/>
              <a:t>Hagleitner</a:t>
            </a:r>
            <a:r>
              <a:rPr lang="en-US" b="0" baseline="30000" dirty="0"/>
              <a:t>1</a:t>
            </a:r>
            <a:endParaRPr lang="it-IT" b="0" dirty="0"/>
          </a:p>
          <a:p>
            <a:pPr>
              <a:lnSpc>
                <a:spcPct val="110000"/>
              </a:lnSpc>
            </a:pPr>
            <a:r>
              <a:rPr lang="en-US" sz="1700" b="0" baseline="30000" dirty="0"/>
              <a:t>1</a:t>
            </a:r>
            <a:r>
              <a:rPr lang="en-US" sz="1700" b="0" dirty="0"/>
              <a:t>IBM Research Europe, Switzerland, </a:t>
            </a:r>
            <a:r>
              <a:rPr lang="en-US" sz="1700" b="0" baseline="30000" dirty="0"/>
              <a:t>2</a:t>
            </a:r>
            <a:r>
              <a:rPr lang="en-US" sz="1700" b="0" dirty="0"/>
              <a:t>Politecnico di Milano, Italy, </a:t>
            </a:r>
            <a:r>
              <a:rPr lang="en-US" sz="1700" b="0" baseline="30000" dirty="0"/>
              <a:t>3</a:t>
            </a:r>
            <a:r>
              <a:rPr lang="en-US" sz="1700" b="0" dirty="0"/>
              <a:t>Università </a:t>
            </a:r>
            <a:r>
              <a:rPr lang="en-US" sz="1700" b="0" dirty="0" err="1"/>
              <a:t>della</a:t>
            </a:r>
            <a:r>
              <a:rPr lang="en-US" sz="1700" b="0" dirty="0"/>
              <a:t> </a:t>
            </a:r>
            <a:r>
              <a:rPr lang="en-US" sz="1700" b="0" dirty="0" err="1"/>
              <a:t>Svizzera</a:t>
            </a:r>
            <a:r>
              <a:rPr lang="en-US" sz="1700" b="0" dirty="0"/>
              <a:t> </a:t>
            </a:r>
            <a:r>
              <a:rPr lang="en-US" sz="1700" b="0" dirty="0" err="1"/>
              <a:t>italiana</a:t>
            </a:r>
            <a:r>
              <a:rPr lang="en-US" sz="1700" b="0" dirty="0"/>
              <a:t>, Switzerland, </a:t>
            </a:r>
            <a:br>
              <a:rPr lang="en-US" sz="1700" b="0" dirty="0"/>
            </a:br>
            <a:r>
              <a:rPr lang="en-US" sz="1700" b="0" baseline="30000" dirty="0"/>
              <a:t>4</a:t>
            </a:r>
            <a:r>
              <a:rPr lang="en-US" sz="1700" b="0" dirty="0"/>
              <a:t>Technische </a:t>
            </a:r>
            <a:r>
              <a:rPr lang="en-US" sz="1700" b="0" dirty="0" err="1"/>
              <a:t>Universitat</a:t>
            </a:r>
            <a:r>
              <a:rPr lang="en-US" sz="1700" b="0" dirty="0"/>
              <a:t> Dresden, Germany, </a:t>
            </a:r>
            <a:r>
              <a:rPr lang="en-US" sz="1700" b="0" baseline="30000" dirty="0"/>
              <a:t>5</a:t>
            </a:r>
            <a:r>
              <a:rPr lang="en-US" sz="1700" b="0" dirty="0"/>
              <a:t>Centro </a:t>
            </a:r>
            <a:r>
              <a:rPr lang="en-US" sz="1700" b="0" dirty="0" err="1"/>
              <a:t>Internazionale</a:t>
            </a:r>
            <a:r>
              <a:rPr lang="en-US" sz="1700" b="0" dirty="0"/>
              <a:t> di </a:t>
            </a:r>
            <a:r>
              <a:rPr lang="en-US" sz="1700" b="0" dirty="0" err="1"/>
              <a:t>Monitoraggio</a:t>
            </a:r>
            <a:r>
              <a:rPr lang="en-US" sz="1700" b="0" dirty="0"/>
              <a:t> </a:t>
            </a:r>
            <a:r>
              <a:rPr lang="en-US" sz="1700" b="0" dirty="0" err="1"/>
              <a:t>Ambientale</a:t>
            </a:r>
            <a:r>
              <a:rPr lang="en-US" sz="1700" b="0" dirty="0"/>
              <a:t>, Italy, </a:t>
            </a:r>
            <a:br>
              <a:rPr lang="en-US" sz="1700" b="0" dirty="0"/>
            </a:br>
            <a:r>
              <a:rPr lang="en-US" sz="1700" b="0" baseline="30000" dirty="0"/>
              <a:t>6</a:t>
            </a:r>
            <a:r>
              <a:rPr lang="en-US" sz="1700" b="0" dirty="0"/>
              <a:t>IT4Innovations, VSB – Technical University of Ostrava, Czech Republic, </a:t>
            </a:r>
            <a:r>
              <a:rPr lang="en-US" sz="1700" b="0" baseline="30000" dirty="0"/>
              <a:t>7</a:t>
            </a:r>
            <a:r>
              <a:rPr lang="en-US" sz="1700" b="0" dirty="0"/>
              <a:t>Virtual Open System, France, </a:t>
            </a:r>
            <a:br>
              <a:rPr lang="en-US" sz="1700" b="0" dirty="0"/>
            </a:br>
            <a:r>
              <a:rPr lang="en-US" sz="1700" b="0" baseline="30000" dirty="0"/>
              <a:t>8</a:t>
            </a:r>
            <a:r>
              <a:rPr lang="en-US" sz="1700" b="0" dirty="0"/>
              <a:t>Duferco </a:t>
            </a:r>
            <a:r>
              <a:rPr lang="en-US" sz="1700" b="0" dirty="0" err="1"/>
              <a:t>Energia</a:t>
            </a:r>
            <a:r>
              <a:rPr lang="en-US" sz="1700" b="0" dirty="0"/>
              <a:t>, Italy, </a:t>
            </a:r>
            <a:r>
              <a:rPr lang="en-US" sz="1700" b="0" baseline="30000" dirty="0"/>
              <a:t>9</a:t>
            </a:r>
            <a:r>
              <a:rPr lang="en-US" sz="1700" b="0" dirty="0"/>
              <a:t>NUMTECH, France, </a:t>
            </a:r>
            <a:r>
              <a:rPr lang="en-US" sz="1700" b="0" baseline="30000" dirty="0"/>
              <a:t>10</a:t>
            </a:r>
            <a:r>
              <a:rPr lang="en-US" sz="1700" b="0" dirty="0"/>
              <a:t>Sygic, Slovakia 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" y="1434517"/>
            <a:ext cx="9143999" cy="1693998"/>
          </a:xfrm>
        </p:spPr>
        <p:txBody>
          <a:bodyPr>
            <a:normAutofit fontScale="90000"/>
          </a:bodyPr>
          <a:lstStyle/>
          <a:p>
            <a:r>
              <a:rPr lang="it-IT" dirty="0">
                <a:solidFill>
                  <a:srgbClr val="036BB4"/>
                </a:solidFill>
              </a:rPr>
              <a:t>EVEREST: A design </a:t>
            </a:r>
            <a:r>
              <a:rPr lang="it-IT" dirty="0" err="1">
                <a:solidFill>
                  <a:srgbClr val="036BB4"/>
                </a:solidFill>
              </a:rPr>
              <a:t>environment</a:t>
            </a:r>
            <a:r>
              <a:rPr lang="it-IT" dirty="0">
                <a:solidFill>
                  <a:srgbClr val="036BB4"/>
                </a:solidFill>
              </a:rPr>
              <a:t> for </a:t>
            </a:r>
            <a:br>
              <a:rPr lang="it-IT" dirty="0">
                <a:solidFill>
                  <a:srgbClr val="036BB4"/>
                </a:solidFill>
              </a:rPr>
            </a:br>
            <a:r>
              <a:rPr lang="it-IT" dirty="0" err="1">
                <a:solidFill>
                  <a:srgbClr val="036BB4"/>
                </a:solidFill>
              </a:rPr>
              <a:t>extreme</a:t>
            </a:r>
            <a:r>
              <a:rPr lang="it-IT" dirty="0">
                <a:solidFill>
                  <a:srgbClr val="036BB4"/>
                </a:solidFill>
              </a:rPr>
              <a:t>-scale big data </a:t>
            </a:r>
            <a:r>
              <a:rPr lang="it-IT" dirty="0" err="1">
                <a:solidFill>
                  <a:srgbClr val="036BB4"/>
                </a:solidFill>
              </a:rPr>
              <a:t>analytics</a:t>
            </a:r>
            <a:r>
              <a:rPr lang="it-IT" dirty="0">
                <a:solidFill>
                  <a:srgbClr val="036BB4"/>
                </a:solidFill>
              </a:rPr>
              <a:t> on </a:t>
            </a:r>
            <a:r>
              <a:rPr lang="it-IT" dirty="0" err="1">
                <a:solidFill>
                  <a:srgbClr val="036BB4"/>
                </a:solidFill>
              </a:rPr>
              <a:t>heterogeneous</a:t>
            </a:r>
            <a:r>
              <a:rPr lang="it-IT" dirty="0">
                <a:solidFill>
                  <a:srgbClr val="036BB4"/>
                </a:solidFill>
              </a:rPr>
              <a:t> </a:t>
            </a:r>
            <a:r>
              <a:rPr lang="it-IT" dirty="0" err="1">
                <a:solidFill>
                  <a:srgbClr val="036BB4"/>
                </a:solidFill>
              </a:rPr>
              <a:t>platforms</a:t>
            </a:r>
            <a:r>
              <a:rPr lang="it-IT" dirty="0"/>
              <a:t> </a:t>
            </a:r>
            <a:br>
              <a:rPr lang="it-IT" dirty="0"/>
            </a:br>
            <a:endParaRPr lang="en-US" dirty="0"/>
          </a:p>
        </p:txBody>
      </p:sp>
      <p:sp>
        <p:nvSpPr>
          <p:cNvPr id="8" name="Segnaposto data 3">
            <a:extLst>
              <a:ext uri="{FF2B5EF4-FFF2-40B4-BE49-F238E27FC236}">
                <a16:creationId xmlns:a16="http://schemas.microsoft.com/office/drawing/2014/main" id="{4BE7B958-6FF4-044D-B1B3-9ED0AF4970C0}"/>
              </a:ext>
            </a:extLst>
          </p:cNvPr>
          <p:cNvSpPr txBox="1">
            <a:spLocks/>
          </p:cNvSpPr>
          <p:nvPr/>
        </p:nvSpPr>
        <p:spPr>
          <a:xfrm>
            <a:off x="1" y="4767263"/>
            <a:ext cx="9144000" cy="27384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000" b="1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0" noProof="1">
                <a:solidFill>
                  <a:schemeClr val="tx1"/>
                </a:solidFill>
              </a:rPr>
              <a:t>4 February 2021 - Multi-Partner Innovative Research Projects @ DATE 2021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8CBA9378-E245-474E-A658-BB477A863C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26374"/>
            <a:ext cx="41402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4036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8DC8F44F-AF69-3044-AFD4-6FC627BA3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EVEREST Programming Environment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91FCB24-9893-1946-AC24-97C91C033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ECF6A-13F7-418C-BBFC-95033FFCD5F1}" type="slidenum">
              <a:rPr lang="en-US" noProof="1" smtClean="0"/>
              <a:pPr/>
              <a:t>10</a:t>
            </a:fld>
            <a:endParaRPr lang="en-US" noProof="1"/>
          </a:p>
        </p:txBody>
      </p:sp>
      <p:sp>
        <p:nvSpPr>
          <p:cNvPr id="7" name="Segnaposto contenuto 4">
            <a:extLst>
              <a:ext uri="{FF2B5EF4-FFF2-40B4-BE49-F238E27FC236}">
                <a16:creationId xmlns:a16="http://schemas.microsoft.com/office/drawing/2014/main" id="{082726BF-1325-0441-8768-3F0EF178CFC5}"/>
              </a:ext>
            </a:extLst>
          </p:cNvPr>
          <p:cNvSpPr txBox="1">
            <a:spLocks/>
          </p:cNvSpPr>
          <p:nvPr/>
        </p:nvSpPr>
        <p:spPr>
          <a:xfrm>
            <a:off x="117873" y="785794"/>
            <a:ext cx="8908256" cy="3976007"/>
          </a:xfr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5763" indent="-385763">
              <a:buFont typeface="+mj-lt"/>
              <a:buAutoNum type="arabicPeriod" startAt="2"/>
            </a:pPr>
            <a:r>
              <a:rPr lang="en-US" b="1" dirty="0"/>
              <a:t>Runtime Environment: </a:t>
            </a:r>
            <a:r>
              <a:rPr lang="en-US" dirty="0"/>
              <a:t>implements</a:t>
            </a:r>
            <a:br>
              <a:rPr lang="en-US" dirty="0"/>
            </a:br>
            <a:r>
              <a:rPr lang="en-US" dirty="0"/>
              <a:t>the </a:t>
            </a:r>
            <a:r>
              <a:rPr lang="en-US" i="1" u="sng" dirty="0"/>
              <a:t>selection of "variants"</a:t>
            </a:r>
            <a:r>
              <a:rPr lang="en-US" dirty="0"/>
              <a:t> and the</a:t>
            </a:r>
            <a:br>
              <a:rPr lang="en-US" dirty="0"/>
            </a:br>
            <a:r>
              <a:rPr lang="en-US" i="1" u="sng" dirty="0"/>
              <a:t>hardware configuration</a:t>
            </a:r>
            <a:r>
              <a:rPr lang="en-US" dirty="0"/>
              <a:t> based </a:t>
            </a:r>
            <a:br>
              <a:rPr lang="en-US" dirty="0"/>
            </a:br>
            <a:r>
              <a:rPr lang="en-US" dirty="0"/>
              <a:t>on the </a:t>
            </a:r>
            <a:r>
              <a:rPr lang="en-US" i="1" u="sng" dirty="0"/>
              <a:t>system status </a:t>
            </a:r>
            <a:endParaRPr lang="en-US" dirty="0"/>
          </a:p>
          <a:p>
            <a:pPr lvl="1"/>
            <a:r>
              <a:rPr lang="en-US" b="1" dirty="0"/>
              <a:t>Dynamic adaptation and autotuning </a:t>
            </a:r>
            <a:br>
              <a:rPr lang="en-US" b="1" dirty="0"/>
            </a:br>
            <a:r>
              <a:rPr lang="en-US" dirty="0"/>
              <a:t>(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</a:rPr>
              <a:t>mARGOt</a:t>
            </a:r>
            <a:r>
              <a:rPr lang="en-US" dirty="0"/>
              <a:t>)</a:t>
            </a:r>
            <a:endParaRPr lang="en-US" b="1" dirty="0"/>
          </a:p>
          <a:p>
            <a:pPr lvl="1"/>
            <a:r>
              <a:rPr lang="en-US" b="1" dirty="0"/>
              <a:t>Two-level runtime</a:t>
            </a:r>
            <a:r>
              <a:rPr lang="en-US" dirty="0"/>
              <a:t> for (1) virtualization of </a:t>
            </a:r>
            <a:br>
              <a:rPr lang="en-US" dirty="0"/>
            </a:br>
            <a:r>
              <a:rPr lang="en-US" dirty="0"/>
              <a:t>hardware resources regardless their distribution </a:t>
            </a:r>
            <a:br>
              <a:rPr lang="en-US" dirty="0"/>
            </a:br>
            <a:r>
              <a:rPr lang="en-US" dirty="0"/>
              <a:t>and the low-level details of the platforms; (2) implement </a:t>
            </a:r>
            <a:br>
              <a:rPr lang="en-US" dirty="0"/>
            </a:br>
            <a:r>
              <a:rPr lang="en-US" dirty="0"/>
              <a:t>functional decisions (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VOSYS solutions</a:t>
            </a:r>
            <a:r>
              <a:rPr lang="en-US" dirty="0"/>
              <a:t>,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</a:rPr>
              <a:t>mARGOt</a:t>
            </a:r>
            <a:r>
              <a:rPr lang="en-US" dirty="0"/>
              <a:t>,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</a:rPr>
              <a:t>HyperLoom</a:t>
            </a:r>
            <a:r>
              <a:rPr lang="en-US" dirty="0"/>
              <a:t>) </a:t>
            </a:r>
          </a:p>
          <a:p>
            <a:pPr lvl="1"/>
            <a:endParaRPr lang="en-US" dirty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B2CC07D4-C445-3B42-BB7D-2464EF6E101C}"/>
              </a:ext>
            </a:extLst>
          </p:cNvPr>
          <p:cNvSpPr/>
          <p:nvPr/>
        </p:nvSpPr>
        <p:spPr>
          <a:xfrm>
            <a:off x="3561365" y="3764073"/>
            <a:ext cx="2021267" cy="276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2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Autotuning</a:t>
            </a:r>
            <a:r>
              <a:rPr lang="en-US" sz="1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API</a:t>
            </a:r>
            <a:endParaRPr lang="en-US" sz="12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7F55EE5B-85AB-9146-B61E-FC2BD680D5EE}"/>
              </a:ext>
            </a:extLst>
          </p:cNvPr>
          <p:cNvSpPr/>
          <p:nvPr/>
        </p:nvSpPr>
        <p:spPr>
          <a:xfrm>
            <a:off x="500640" y="4319672"/>
            <a:ext cx="2021267" cy="276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Runtime API</a:t>
            </a:r>
            <a:endParaRPr lang="en-US" sz="12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0C7EB33D-9DF8-BB4E-97D6-1B44D82BA5FD}"/>
              </a:ext>
            </a:extLst>
          </p:cNvPr>
          <p:cNvSpPr/>
          <p:nvPr/>
        </p:nvSpPr>
        <p:spPr>
          <a:xfrm>
            <a:off x="6115050" y="3951723"/>
            <a:ext cx="2802821" cy="75135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anchor="ctr">
            <a:noAutofit/>
          </a:bodyPr>
          <a:lstStyle/>
          <a:p>
            <a:pPr algn="ctr"/>
            <a:r>
              <a:rPr lang="en-US" sz="1200" b="1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Seamless execution when varying the system configuration (resources, nodes, data, etc.) </a:t>
            </a: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5072007D-6E85-704B-9760-CFC9F58E4108}"/>
              </a:ext>
            </a:extLst>
          </p:cNvPr>
          <p:cNvSpPr/>
          <p:nvPr/>
        </p:nvSpPr>
        <p:spPr>
          <a:xfrm>
            <a:off x="3317774" y="4105257"/>
            <a:ext cx="2508451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Hiding communication latency (e.g., prefetching)</a:t>
            </a:r>
            <a:endParaRPr lang="en-US" sz="12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8B0D6B54-D2D6-1840-B83B-898894291B80}"/>
              </a:ext>
            </a:extLst>
          </p:cNvPr>
          <p:cNvSpPr/>
          <p:nvPr/>
        </p:nvSpPr>
        <p:spPr>
          <a:xfrm>
            <a:off x="364816" y="3761656"/>
            <a:ext cx="2799956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to collect system status and expose it to the runtime?</a:t>
            </a:r>
            <a:endParaRPr lang="en-US" sz="12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Segnaposto data 3">
            <a:extLst>
              <a:ext uri="{FF2B5EF4-FFF2-40B4-BE49-F238E27FC236}">
                <a16:creationId xmlns:a16="http://schemas.microsoft.com/office/drawing/2014/main" id="{4A4AFE27-52BE-8D4D-8CB5-CB034E8C47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6499" y="4767263"/>
            <a:ext cx="2349551" cy="273844"/>
          </a:xfrm>
        </p:spPr>
        <p:txBody>
          <a:bodyPr/>
          <a:lstStyle/>
          <a:p>
            <a:r>
              <a:rPr lang="en-US" noProof="1"/>
              <a:t>4 February 2021</a:t>
            </a:r>
          </a:p>
        </p:txBody>
      </p:sp>
      <p:sp>
        <p:nvSpPr>
          <p:cNvPr id="16" name="Segnaposto piè di pagina 4">
            <a:extLst>
              <a:ext uri="{FF2B5EF4-FFF2-40B4-BE49-F238E27FC236}">
                <a16:creationId xmlns:a16="http://schemas.microsoft.com/office/drawing/2014/main" id="{3F82504F-9207-D145-ADE7-54615B14C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r>
              <a:rPr lang="en-US" noProof="1"/>
              <a:t>Christian Pilato, Politecnico di Milano</a:t>
            </a:r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019A026B-81DF-3940-B3C7-CEA2C185A3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279" y="887086"/>
            <a:ext cx="4152123" cy="2678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0839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C0B0E81A-6248-6B44-9C37-D50B54048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Conclusions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001F4BA-CD1C-F146-B29C-373D063CF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ECF6A-13F7-418C-BBFC-95033FFCD5F1}" type="slidenum">
              <a:rPr lang="en-US" noProof="1" smtClean="0"/>
              <a:pPr/>
              <a:t>11</a:t>
            </a:fld>
            <a:endParaRPr lang="en-US" noProof="1"/>
          </a:p>
        </p:txBody>
      </p:sp>
      <p:sp>
        <p:nvSpPr>
          <p:cNvPr id="7" name="Segnaposto contenuto 4">
            <a:extLst>
              <a:ext uri="{FF2B5EF4-FFF2-40B4-BE49-F238E27FC236}">
                <a16:creationId xmlns:a16="http://schemas.microsoft.com/office/drawing/2014/main" id="{45A5790A-302A-0444-BC9E-A8AB625C63E4}"/>
              </a:ext>
            </a:extLst>
          </p:cNvPr>
          <p:cNvSpPr txBox="1">
            <a:spLocks/>
          </p:cNvSpPr>
          <p:nvPr/>
        </p:nvSpPr>
        <p:spPr>
          <a:xfrm>
            <a:off x="117873" y="922789"/>
            <a:ext cx="8908256" cy="3763511"/>
          </a:xfr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b="1" dirty="0">
                <a:solidFill>
                  <a:srgbClr val="C00000"/>
                </a:solidFill>
              </a:rPr>
              <a:t>EVEREST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a new H2020 </a:t>
            </a:r>
            <a:r>
              <a:rPr lang="it-IT" dirty="0" err="1"/>
              <a:t>project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</a:t>
            </a:r>
            <a:r>
              <a:rPr lang="it-IT" dirty="0" err="1"/>
              <a:t>aims</a:t>
            </a:r>
            <a:r>
              <a:rPr lang="it-IT" dirty="0"/>
              <a:t> </a:t>
            </a:r>
            <a:r>
              <a:rPr lang="it-IT" dirty="0" err="1"/>
              <a:t>at</a:t>
            </a:r>
            <a:r>
              <a:rPr lang="it-IT" dirty="0"/>
              <a:t> </a:t>
            </a:r>
            <a:r>
              <a:rPr lang="it-IT" b="1" dirty="0" err="1">
                <a:solidFill>
                  <a:schemeClr val="accent5">
                    <a:lumMod val="50000"/>
                  </a:schemeClr>
                </a:solidFill>
              </a:rPr>
              <a:t>enabling</a:t>
            </a:r>
            <a:r>
              <a:rPr lang="it-IT" b="1" dirty="0">
                <a:solidFill>
                  <a:schemeClr val="accent5">
                    <a:lumMod val="50000"/>
                  </a:schemeClr>
                </a:solidFill>
              </a:rPr>
              <a:t> FPGA</a:t>
            </a:r>
            <a:r>
              <a:rPr lang="it-IT" b="1" dirty="0"/>
              <a:t> </a:t>
            </a:r>
            <a:r>
              <a:rPr lang="it-IT" dirty="0"/>
              <a:t>for the </a:t>
            </a:r>
            <a:r>
              <a:rPr lang="it-IT" dirty="0" err="1"/>
              <a:t>optimization</a:t>
            </a:r>
            <a:r>
              <a:rPr lang="it-IT" dirty="0"/>
              <a:t> of </a:t>
            </a:r>
            <a:r>
              <a:rPr lang="it-IT" dirty="0">
                <a:solidFill>
                  <a:srgbClr val="C00000"/>
                </a:solidFill>
              </a:rPr>
              <a:t>Big Data </a:t>
            </a:r>
            <a:r>
              <a:rPr lang="it-IT" dirty="0" err="1">
                <a:solidFill>
                  <a:srgbClr val="C00000"/>
                </a:solidFill>
              </a:rPr>
              <a:t>applications</a:t>
            </a:r>
            <a:endParaRPr lang="it-IT" dirty="0">
              <a:solidFill>
                <a:srgbClr val="C00000"/>
              </a:solidFill>
            </a:endParaRPr>
          </a:p>
          <a:p>
            <a:r>
              <a:rPr lang="it-IT" b="1" dirty="0">
                <a:solidFill>
                  <a:srgbClr val="C00000"/>
                </a:solidFill>
              </a:rPr>
              <a:t>Data-</a:t>
            </a:r>
            <a:r>
              <a:rPr lang="it-IT" b="1" dirty="0" err="1">
                <a:solidFill>
                  <a:srgbClr val="C00000"/>
                </a:solidFill>
              </a:rPr>
              <a:t>centric</a:t>
            </a:r>
            <a:r>
              <a:rPr lang="it-IT" b="1" dirty="0">
                <a:solidFill>
                  <a:srgbClr val="C00000"/>
                </a:solidFill>
              </a:rPr>
              <a:t> </a:t>
            </a:r>
            <a:r>
              <a:rPr lang="it-IT" b="1" dirty="0" err="1">
                <a:solidFill>
                  <a:srgbClr val="C00000"/>
                </a:solidFill>
              </a:rPr>
              <a:t>approach</a:t>
            </a:r>
            <a:r>
              <a:rPr lang="it-IT" dirty="0">
                <a:solidFill>
                  <a:srgbClr val="C00000"/>
                </a:solidFill>
              </a:rPr>
              <a:t> </a:t>
            </a:r>
            <a:r>
              <a:rPr lang="it-IT" dirty="0" err="1"/>
              <a:t>focusing</a:t>
            </a:r>
            <a:r>
              <a:rPr lang="it-IT" dirty="0"/>
              <a:t> on </a:t>
            </a:r>
            <a:r>
              <a:rPr lang="it-IT" b="1" dirty="0">
                <a:solidFill>
                  <a:schemeClr val="accent5">
                    <a:lumMod val="50000"/>
                  </a:schemeClr>
                </a:solidFill>
              </a:rPr>
              <a:t>domain-</a:t>
            </a:r>
            <a:r>
              <a:rPr lang="it-IT" b="1" dirty="0" err="1">
                <a:solidFill>
                  <a:schemeClr val="accent5">
                    <a:lumMod val="50000"/>
                  </a:schemeClr>
                </a:solidFill>
              </a:rPr>
              <a:t>specific</a:t>
            </a:r>
            <a:r>
              <a:rPr lang="it-IT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it-IT" b="1" dirty="0" err="1">
                <a:solidFill>
                  <a:schemeClr val="accent5">
                    <a:lumMod val="50000"/>
                  </a:schemeClr>
                </a:solidFill>
              </a:rPr>
              <a:t>extensions</a:t>
            </a:r>
            <a:r>
              <a:rPr lang="it-IT" dirty="0"/>
              <a:t>, </a:t>
            </a:r>
            <a:r>
              <a:rPr lang="it-IT" b="1" dirty="0">
                <a:solidFill>
                  <a:schemeClr val="accent5">
                    <a:lumMod val="50000"/>
                  </a:schemeClr>
                </a:solidFill>
              </a:rPr>
              <a:t>high-</a:t>
            </a:r>
            <a:r>
              <a:rPr lang="it-IT" b="1" dirty="0" err="1">
                <a:solidFill>
                  <a:schemeClr val="accent5">
                    <a:lumMod val="50000"/>
                  </a:schemeClr>
                </a:solidFill>
              </a:rPr>
              <a:t>level</a:t>
            </a:r>
            <a:r>
              <a:rPr lang="it-IT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it-IT" b="1" dirty="0" err="1">
                <a:solidFill>
                  <a:schemeClr val="accent5">
                    <a:lumMod val="50000"/>
                  </a:schemeClr>
                </a:solidFill>
              </a:rPr>
              <a:t>synthesis</a:t>
            </a:r>
            <a:r>
              <a:rPr lang="it-IT" dirty="0"/>
              <a:t>, and </a:t>
            </a:r>
            <a:r>
              <a:rPr lang="it-IT" b="1" dirty="0" err="1">
                <a:solidFill>
                  <a:schemeClr val="accent5">
                    <a:lumMod val="50000"/>
                  </a:schemeClr>
                </a:solidFill>
              </a:rPr>
              <a:t>dynamic</a:t>
            </a:r>
            <a:r>
              <a:rPr lang="it-IT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it-IT" b="1" dirty="0" err="1">
                <a:solidFill>
                  <a:schemeClr val="accent5">
                    <a:lumMod val="50000"/>
                  </a:schemeClr>
                </a:solidFill>
              </a:rPr>
              <a:t>adaptivity</a:t>
            </a:r>
            <a:endParaRPr lang="it-IT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it-IT" b="1" dirty="0">
                <a:solidFill>
                  <a:srgbClr val="C00000"/>
                </a:solidFill>
              </a:rPr>
              <a:t>Three </a:t>
            </a:r>
            <a:r>
              <a:rPr lang="it-IT" b="1" dirty="0" err="1">
                <a:solidFill>
                  <a:srgbClr val="C00000"/>
                </a:solidFill>
              </a:rPr>
              <a:t>application</a:t>
            </a:r>
            <a:r>
              <a:rPr lang="it-IT" b="1" dirty="0">
                <a:solidFill>
                  <a:srgbClr val="C00000"/>
                </a:solidFill>
              </a:rPr>
              <a:t> use </a:t>
            </a:r>
            <a:r>
              <a:rPr lang="it-IT" b="1" dirty="0" err="1">
                <a:solidFill>
                  <a:srgbClr val="C00000"/>
                </a:solidFill>
              </a:rPr>
              <a:t>cases</a:t>
            </a:r>
            <a:r>
              <a:rPr lang="it-IT" dirty="0"/>
              <a:t>: </a:t>
            </a:r>
            <a:r>
              <a:rPr lang="it-IT" i="1" dirty="0" err="1"/>
              <a:t>weather-based</a:t>
            </a:r>
            <a:r>
              <a:rPr lang="it-IT" i="1" dirty="0"/>
              <a:t> </a:t>
            </a:r>
            <a:r>
              <a:rPr lang="it-IT" i="1" dirty="0" err="1"/>
              <a:t>renewable</a:t>
            </a:r>
            <a:r>
              <a:rPr lang="it-IT" i="1" dirty="0"/>
              <a:t> </a:t>
            </a:r>
            <a:r>
              <a:rPr lang="it-IT" i="1" dirty="0" err="1"/>
              <a:t>energy</a:t>
            </a:r>
            <a:r>
              <a:rPr lang="it-IT" i="1" dirty="0"/>
              <a:t> </a:t>
            </a:r>
            <a:r>
              <a:rPr lang="it-IT" i="1" dirty="0" err="1"/>
              <a:t>prediction</a:t>
            </a:r>
            <a:r>
              <a:rPr lang="it-IT" dirty="0"/>
              <a:t>, </a:t>
            </a:r>
            <a:r>
              <a:rPr lang="it-IT" i="1" dirty="0"/>
              <a:t>air-</a:t>
            </a:r>
            <a:r>
              <a:rPr lang="it-IT" i="1" dirty="0" err="1"/>
              <a:t>quality</a:t>
            </a:r>
            <a:r>
              <a:rPr lang="it-IT" i="1" dirty="0"/>
              <a:t> </a:t>
            </a:r>
            <a:r>
              <a:rPr lang="it-IT" i="1" dirty="0" err="1"/>
              <a:t>monitoring</a:t>
            </a:r>
            <a:r>
              <a:rPr lang="it-IT" i="1" dirty="0"/>
              <a:t> of industrial </a:t>
            </a:r>
            <a:r>
              <a:rPr lang="it-IT" i="1" dirty="0" err="1"/>
              <a:t>sites</a:t>
            </a:r>
            <a:r>
              <a:rPr lang="it-IT" dirty="0"/>
              <a:t>, and </a:t>
            </a:r>
            <a:r>
              <a:rPr lang="it-IT" i="1" dirty="0" err="1"/>
              <a:t>intelligent</a:t>
            </a:r>
            <a:r>
              <a:rPr lang="it-IT" i="1" dirty="0"/>
              <a:t> </a:t>
            </a:r>
            <a:r>
              <a:rPr lang="it-IT" i="1" dirty="0" err="1"/>
              <a:t>traffic</a:t>
            </a:r>
            <a:r>
              <a:rPr lang="it-IT" i="1" dirty="0"/>
              <a:t> management</a:t>
            </a:r>
            <a:endParaRPr lang="en-US" i="1" dirty="0"/>
          </a:p>
          <a:p>
            <a:r>
              <a:rPr lang="en-US" dirty="0"/>
              <a:t>Looking for </a:t>
            </a:r>
            <a:r>
              <a:rPr lang="en-US" b="1" dirty="0">
                <a:solidFill>
                  <a:srgbClr val="C00000"/>
                </a:solidFill>
              </a:rPr>
              <a:t>interoperability </a:t>
            </a:r>
            <a:r>
              <a:rPr lang="en-US" dirty="0"/>
              <a:t>with existing solutions</a:t>
            </a:r>
          </a:p>
          <a:p>
            <a:r>
              <a:rPr lang="en-US" b="1" dirty="0">
                <a:solidFill>
                  <a:srgbClr val="C00000"/>
                </a:solidFill>
              </a:rPr>
              <a:t>EVEREST SDK</a:t>
            </a:r>
            <a:r>
              <a:rPr lang="en-US" dirty="0"/>
              <a:t> will be released as </a:t>
            </a:r>
            <a:r>
              <a:rPr lang="en-US" dirty="0">
                <a:solidFill>
                  <a:srgbClr val="C00000"/>
                </a:solidFill>
              </a:rPr>
              <a:t>open-source</a:t>
            </a:r>
            <a:r>
              <a:rPr lang="en-US" dirty="0"/>
              <a:t> to the community</a:t>
            </a:r>
            <a:endParaRPr lang="it-IT" dirty="0"/>
          </a:p>
        </p:txBody>
      </p:sp>
      <p:sp>
        <p:nvSpPr>
          <p:cNvPr id="8" name="Segnaposto data 3">
            <a:extLst>
              <a:ext uri="{FF2B5EF4-FFF2-40B4-BE49-F238E27FC236}">
                <a16:creationId xmlns:a16="http://schemas.microsoft.com/office/drawing/2014/main" id="{7A9BDC6F-E341-2A46-A79E-3E4D861A29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6499" y="4767263"/>
            <a:ext cx="2349551" cy="273844"/>
          </a:xfrm>
        </p:spPr>
        <p:txBody>
          <a:bodyPr/>
          <a:lstStyle/>
          <a:p>
            <a:r>
              <a:rPr lang="en-US" noProof="1"/>
              <a:t>4 February 2021</a:t>
            </a:r>
          </a:p>
        </p:txBody>
      </p:sp>
      <p:sp>
        <p:nvSpPr>
          <p:cNvPr id="9" name="Segnaposto piè di pagina 4">
            <a:extLst>
              <a:ext uri="{FF2B5EF4-FFF2-40B4-BE49-F238E27FC236}">
                <a16:creationId xmlns:a16="http://schemas.microsoft.com/office/drawing/2014/main" id="{21C6968B-F1CF-924D-8527-C209932AB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r>
              <a:rPr lang="en-US" noProof="1"/>
              <a:t>Christian Pilato, Politecnico di Milano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0AC3B8B3-5171-2C40-935E-288194705A25}"/>
              </a:ext>
            </a:extLst>
          </p:cNvPr>
          <p:cNvSpPr/>
          <p:nvPr/>
        </p:nvSpPr>
        <p:spPr>
          <a:xfrm>
            <a:off x="2069917" y="3819612"/>
            <a:ext cx="5004165" cy="8021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txBody>
          <a:bodyPr wrap="square" anchor="ctr">
            <a:noAutofit/>
          </a:bodyPr>
          <a:lstStyle/>
          <a:p>
            <a:pPr algn="ctr"/>
            <a:r>
              <a:rPr lang="it-IT" sz="15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it-IT" sz="15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</a:t>
            </a:r>
            <a:r>
              <a:rPr lang="it-IT" sz="15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goal </a:t>
            </a:r>
            <a:r>
              <a:rPr lang="it-IT" sz="15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it-IT" sz="15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it-IT" sz="15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simplify</a:t>
            </a:r>
            <a:r>
              <a:rPr lang="it-IT" sz="1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it-IT" sz="15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description</a:t>
            </a:r>
            <a:r>
              <a:rPr lang="it-IT" sz="1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it-IT" sz="15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complex</a:t>
            </a:r>
            <a:r>
              <a:rPr lang="it-IT" sz="1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Big Data </a:t>
            </a:r>
            <a:r>
              <a:rPr lang="it-IT" sz="15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applications</a:t>
            </a:r>
            <a:r>
              <a:rPr lang="it-IT" sz="1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5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it-IT" sz="1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5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</a:t>
            </a:r>
            <a:r>
              <a:rPr lang="it-IT" sz="1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it-IT" sz="15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programmability</a:t>
            </a:r>
            <a:r>
              <a:rPr lang="it-IT" sz="1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it-IT" sz="15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distributed</a:t>
            </a:r>
            <a:r>
              <a:rPr lang="it-IT" sz="1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FPGA-</a:t>
            </a:r>
            <a:r>
              <a:rPr lang="it-IT" sz="15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based</a:t>
            </a:r>
            <a:r>
              <a:rPr lang="it-IT" sz="1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5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systems</a:t>
            </a:r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12796380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B0219A57-465D-0F4B-9476-67E9FBAD43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499" y="1602297"/>
            <a:ext cx="8471002" cy="3030426"/>
          </a:xfrm>
        </p:spPr>
        <p:txBody>
          <a:bodyPr/>
          <a:lstStyle/>
          <a:p>
            <a:pPr marL="0" indent="0" algn="ctr">
              <a:buNone/>
            </a:pPr>
            <a:r>
              <a:rPr lang="it-IT" u="sng" dirty="0" err="1"/>
              <a:t>Contacts</a:t>
            </a:r>
            <a:r>
              <a:rPr lang="it-IT" b="0" dirty="0"/>
              <a:t> </a:t>
            </a:r>
          </a:p>
          <a:p>
            <a:pPr marL="0" indent="0" algn="ctr">
              <a:buNone/>
            </a:pPr>
            <a:r>
              <a:rPr lang="it-IT" b="0" u="sng" dirty="0" err="1"/>
              <a:t>Christoph</a:t>
            </a:r>
            <a:r>
              <a:rPr lang="it-IT" b="0" u="sng" dirty="0"/>
              <a:t> </a:t>
            </a:r>
            <a:r>
              <a:rPr lang="it-IT" b="0" u="sng" dirty="0" err="1"/>
              <a:t>Hagleitner</a:t>
            </a:r>
            <a:r>
              <a:rPr lang="it-IT" b="0" dirty="0"/>
              <a:t>, </a:t>
            </a:r>
            <a:r>
              <a:rPr lang="it-IT" b="0" dirty="0" err="1"/>
              <a:t>hle@zurich.ibm.com</a:t>
            </a:r>
            <a:endParaRPr lang="it-IT" b="0" dirty="0"/>
          </a:p>
          <a:p>
            <a:pPr marL="0" indent="0" algn="ctr">
              <a:buNone/>
            </a:pPr>
            <a:r>
              <a:rPr lang="it-IT" b="0" u="sng" dirty="0"/>
              <a:t>Christian Pilato</a:t>
            </a:r>
            <a:r>
              <a:rPr lang="it-IT" b="0" dirty="0"/>
              <a:t>, </a:t>
            </a:r>
            <a:r>
              <a:rPr lang="it-IT" b="0" dirty="0" err="1"/>
              <a:t>christian.pilato@polimi.it</a:t>
            </a:r>
            <a:endParaRPr lang="it-IT" b="0" dirty="0"/>
          </a:p>
          <a:p>
            <a:pPr marL="0" indent="0" algn="ctr">
              <a:buNone/>
            </a:pPr>
            <a:r>
              <a:rPr lang="it-IT" b="0" dirty="0" err="1"/>
              <a:t>everest-info@a.alari.ch</a:t>
            </a:r>
            <a:endParaRPr lang="it-IT" b="0" dirty="0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BBB7AA38-5DD9-3E4C-8395-CF25B118B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Questions</a:t>
            </a:r>
            <a:r>
              <a:rPr lang="it-IT" dirty="0"/>
              <a:t>?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A596EEB-F4B3-1848-8B35-B38688483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ECF6A-13F7-418C-BBFC-95033FFCD5F1}" type="slidenum">
              <a:rPr lang="en-US" noProof="1" smtClean="0"/>
              <a:pPr/>
              <a:t>12</a:t>
            </a:fld>
            <a:endParaRPr lang="en-US" noProof="1"/>
          </a:p>
        </p:txBody>
      </p:sp>
      <p:grpSp>
        <p:nvGrpSpPr>
          <p:cNvPr id="15" name="Gruppo 14">
            <a:extLst>
              <a:ext uri="{FF2B5EF4-FFF2-40B4-BE49-F238E27FC236}">
                <a16:creationId xmlns:a16="http://schemas.microsoft.com/office/drawing/2014/main" id="{54F45144-7DC9-3740-A82A-7632AF20CECA}"/>
              </a:ext>
            </a:extLst>
          </p:cNvPr>
          <p:cNvGrpSpPr/>
          <p:nvPr/>
        </p:nvGrpSpPr>
        <p:grpSpPr>
          <a:xfrm>
            <a:off x="1906288" y="3958692"/>
            <a:ext cx="5331423" cy="674031"/>
            <a:chOff x="2232305" y="3688947"/>
            <a:chExt cx="5331423" cy="674031"/>
          </a:xfrm>
        </p:grpSpPr>
        <p:pic>
          <p:nvPicPr>
            <p:cNvPr id="13" name="Picture 4" descr="The European flag | European Union">
              <a:extLst>
                <a:ext uri="{FF2B5EF4-FFF2-40B4-BE49-F238E27FC236}">
                  <a16:creationId xmlns:a16="http://schemas.microsoft.com/office/drawing/2014/main" id="{7AEFB99E-951E-6C41-B9EC-7207B3D092DC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2305" y="3688947"/>
              <a:ext cx="1005845" cy="670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ttangolo 13">
              <a:extLst>
                <a:ext uri="{FF2B5EF4-FFF2-40B4-BE49-F238E27FC236}">
                  <a16:creationId xmlns:a16="http://schemas.microsoft.com/office/drawing/2014/main" id="{18362336-CF47-7248-8654-6214D7DC923F}"/>
                </a:ext>
              </a:extLst>
            </p:cNvPr>
            <p:cNvSpPr/>
            <p:nvPr/>
          </p:nvSpPr>
          <p:spPr>
            <a:xfrm>
              <a:off x="3238152" y="3688947"/>
              <a:ext cx="4325576" cy="6740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685800">
                <a:lnSpc>
                  <a:spcPct val="90000"/>
                </a:lnSpc>
                <a:defRPr/>
              </a:pPr>
              <a:r>
                <a:rPr lang="it-IT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This</a:t>
              </a:r>
              <a:r>
                <a:rPr lang="it-IT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it-IT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project</a:t>
              </a:r>
              <a:r>
                <a:rPr lang="it-IT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it-IT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has</a:t>
              </a:r>
              <a:r>
                <a:rPr lang="it-IT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it-IT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received</a:t>
              </a:r>
              <a:r>
                <a:rPr lang="it-IT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it-IT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funding</a:t>
              </a:r>
              <a:r>
                <a:rPr lang="it-IT" sz="1400" dirty="0">
                  <a:latin typeface="Arial" panose="020B0604020202020204" pitchFamily="34" charset="0"/>
                  <a:cs typeface="Arial" panose="020B0604020202020204" pitchFamily="34" charset="0"/>
                </a:rPr>
                <a:t> from the </a:t>
              </a:r>
              <a:r>
                <a:rPr lang="it-IT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European</a:t>
              </a:r>
              <a:r>
                <a:rPr lang="it-IT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it-IT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Union’s</a:t>
              </a:r>
              <a:r>
                <a:rPr lang="it-IT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it-IT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Horizon</a:t>
              </a:r>
              <a:r>
                <a:rPr lang="it-IT" sz="1400" dirty="0">
                  <a:latin typeface="Arial" panose="020B0604020202020204" pitchFamily="34" charset="0"/>
                  <a:cs typeface="Arial" panose="020B0604020202020204" pitchFamily="34" charset="0"/>
                </a:rPr>
                <a:t> 2020 </a:t>
              </a:r>
              <a:r>
                <a:rPr lang="it-IT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research</a:t>
              </a:r>
              <a:r>
                <a:rPr lang="it-IT" sz="1400" dirty="0">
                  <a:latin typeface="Arial" panose="020B0604020202020204" pitchFamily="34" charset="0"/>
                  <a:cs typeface="Arial" panose="020B0604020202020204" pitchFamily="34" charset="0"/>
                </a:rPr>
                <a:t> and </a:t>
              </a:r>
              <a:r>
                <a:rPr lang="it-IT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innovation</a:t>
              </a:r>
              <a:r>
                <a:rPr lang="it-IT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it-IT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programme</a:t>
              </a:r>
              <a:r>
                <a:rPr lang="it-IT" sz="1400" dirty="0">
                  <a:latin typeface="Arial" panose="020B0604020202020204" pitchFamily="34" charset="0"/>
                  <a:cs typeface="Arial" panose="020B0604020202020204" pitchFamily="34" charset="0"/>
                </a:rPr>
                <a:t> under </a:t>
              </a:r>
              <a:r>
                <a:rPr lang="it-IT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grant</a:t>
              </a:r>
              <a:r>
                <a:rPr lang="it-IT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it-IT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agreement</a:t>
              </a:r>
              <a:r>
                <a:rPr lang="it-IT" sz="1400" dirty="0">
                  <a:latin typeface="Arial" panose="020B0604020202020204" pitchFamily="34" charset="0"/>
                  <a:cs typeface="Arial" panose="020B0604020202020204" pitchFamily="34" charset="0"/>
                </a:rPr>
                <a:t> No 957269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19177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A1C68F3A-8284-F44C-9828-EC1DA2A58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EVEREST: Big Data Analytics on FPGA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5BB4B9E-3027-6244-8FEB-F7FF8A8D3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1"/>
              <a:t>4 February 2021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A1167A-4BC5-7D4A-A8F4-D3FA78E8C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1"/>
              <a:t>Christian Pilato, Politecnico di Milano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5F5504A-C272-2045-8EB8-9F5E14D1D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ECF6A-13F7-418C-BBFC-95033FFCD5F1}" type="slidenum">
              <a:rPr lang="en-US" noProof="1" smtClean="0"/>
              <a:pPr/>
              <a:t>2</a:t>
            </a:fld>
            <a:endParaRPr lang="en-US" noProof="1"/>
          </a:p>
        </p:txBody>
      </p:sp>
      <p:sp>
        <p:nvSpPr>
          <p:cNvPr id="16" name="Segnaposto contenuto 4">
            <a:extLst>
              <a:ext uri="{FF2B5EF4-FFF2-40B4-BE49-F238E27FC236}">
                <a16:creationId xmlns:a16="http://schemas.microsoft.com/office/drawing/2014/main" id="{D858AC1E-7805-D247-A652-0BF66746E6DA}"/>
              </a:ext>
            </a:extLst>
          </p:cNvPr>
          <p:cNvSpPr txBox="1">
            <a:spLocks/>
          </p:cNvSpPr>
          <p:nvPr/>
        </p:nvSpPr>
        <p:spPr>
          <a:xfrm>
            <a:off x="117873" y="710293"/>
            <a:ext cx="8908256" cy="3976007"/>
          </a:xfr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rgbClr val="C00000"/>
                </a:solidFill>
              </a:rPr>
              <a:t>H2020 project funded under the call </a:t>
            </a:r>
            <a:r>
              <a:rPr lang="en-US" dirty="0"/>
              <a:t>– "</a:t>
            </a:r>
            <a:r>
              <a:rPr lang="en-US" b="1" dirty="0"/>
              <a:t>Big Data technologies and extreme-scale analytics</a:t>
            </a:r>
            <a:r>
              <a:rPr lang="en-US" dirty="0"/>
              <a:t>" [</a:t>
            </a:r>
            <a:r>
              <a:rPr lang="en-US" sz="1800" dirty="0"/>
              <a:t>Kick-off on </a:t>
            </a:r>
            <a:r>
              <a:rPr lang="en-US" sz="1800" dirty="0">
                <a:solidFill>
                  <a:srgbClr val="C00000"/>
                </a:solidFill>
              </a:rPr>
              <a:t>Oct 1, 2020</a:t>
            </a:r>
            <a:r>
              <a:rPr lang="en-US" sz="1800" dirty="0"/>
              <a:t>]</a:t>
            </a:r>
          </a:p>
          <a:p>
            <a:pPr>
              <a:spcBef>
                <a:spcPts val="500"/>
              </a:spcBef>
            </a:pPr>
            <a:r>
              <a:rPr lang="en-US" sz="1800" b="1" dirty="0"/>
              <a:t>Project Coordinator</a:t>
            </a:r>
            <a:r>
              <a:rPr lang="en-US" sz="1800" dirty="0"/>
              <a:t>: Christoph </a:t>
            </a:r>
            <a:r>
              <a:rPr lang="en-US" sz="1800" dirty="0" err="1"/>
              <a:t>Hagleitner</a:t>
            </a:r>
            <a:r>
              <a:rPr lang="en-US" sz="1800" dirty="0"/>
              <a:t>, IBM Research Zurich </a:t>
            </a:r>
          </a:p>
          <a:p>
            <a:pPr>
              <a:spcBef>
                <a:spcPts val="500"/>
              </a:spcBef>
            </a:pPr>
            <a:r>
              <a:rPr lang="en-US" sz="1800" b="1" dirty="0"/>
              <a:t>Scientific Coordinator</a:t>
            </a:r>
            <a:r>
              <a:rPr lang="en-US" sz="1800" dirty="0"/>
              <a:t>: Christian Pilato, </a:t>
            </a:r>
            <a:r>
              <a:rPr lang="en-US" sz="1800" dirty="0" err="1"/>
              <a:t>Politecnico</a:t>
            </a:r>
            <a:r>
              <a:rPr lang="en-US" sz="1800" dirty="0"/>
              <a:t> di Milano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solidFill>
                  <a:schemeClr val="accent2"/>
                </a:solidFill>
              </a:rPr>
              <a:t>Key idea</a:t>
            </a:r>
            <a:r>
              <a:rPr lang="en-US" dirty="0"/>
              <a:t>:</a:t>
            </a:r>
          </a:p>
          <a:p>
            <a:pPr>
              <a:spcBef>
                <a:spcPts val="375"/>
              </a:spcBef>
            </a:pPr>
            <a:r>
              <a:rPr lang="en-US" sz="1800" dirty="0">
                <a:solidFill>
                  <a:srgbClr val="C00000"/>
                </a:solidFill>
              </a:rPr>
              <a:t>a coordinated action</a:t>
            </a:r>
            <a:r>
              <a:rPr lang="en-US" sz="1800" dirty="0"/>
              <a:t> with the appropriate technology areas </a:t>
            </a:r>
            <a:r>
              <a:rPr lang="en-US" sz="1500" dirty="0"/>
              <a:t>(e.g., AI, analytics, software engineering, HPC, Cloud technologies, IoT and edge/fog/ubiquitous computing)</a:t>
            </a:r>
            <a:r>
              <a:rPr lang="en-US" sz="1800" dirty="0"/>
              <a:t> </a:t>
            </a:r>
            <a:r>
              <a:rPr lang="en-US" sz="1800" dirty="0">
                <a:sym typeface="Wingdings" pitchFamily="2" charset="2"/>
              </a:rPr>
              <a:t> </a:t>
            </a:r>
            <a:r>
              <a:rPr lang="en-US" sz="1800" b="1" dirty="0">
                <a:sym typeface="Wingdings" pitchFamily="2" charset="2"/>
              </a:rPr>
              <a:t>Computing continuum to enable cloud-to-edge integration</a:t>
            </a:r>
          </a:p>
          <a:p>
            <a:pPr>
              <a:spcBef>
                <a:spcPts val="375"/>
              </a:spcBef>
            </a:pPr>
            <a:r>
              <a:rPr lang="it-IT" sz="1800" dirty="0" err="1">
                <a:solidFill>
                  <a:srgbClr val="C00000"/>
                </a:solidFill>
              </a:rPr>
              <a:t>system</a:t>
            </a:r>
            <a:r>
              <a:rPr lang="it-IT" sz="1800" dirty="0">
                <a:solidFill>
                  <a:srgbClr val="C00000"/>
                </a:solidFill>
              </a:rPr>
              <a:t> </a:t>
            </a:r>
            <a:r>
              <a:rPr lang="it-IT" sz="1800" dirty="0" err="1">
                <a:solidFill>
                  <a:srgbClr val="C00000"/>
                </a:solidFill>
              </a:rPr>
              <a:t>engineering</a:t>
            </a:r>
            <a:r>
              <a:rPr lang="it-IT" sz="1800" dirty="0">
                <a:solidFill>
                  <a:srgbClr val="C00000"/>
                </a:solidFill>
              </a:rPr>
              <a:t>/</a:t>
            </a:r>
            <a:r>
              <a:rPr lang="it-IT" sz="1800" dirty="0" err="1">
                <a:solidFill>
                  <a:srgbClr val="C00000"/>
                </a:solidFill>
              </a:rPr>
              <a:t>tools</a:t>
            </a:r>
            <a:r>
              <a:rPr lang="it-IT" sz="1800" dirty="0">
                <a:solidFill>
                  <a:srgbClr val="C00000"/>
                </a:solidFill>
              </a:rPr>
              <a:t> </a:t>
            </a:r>
            <a:r>
              <a:rPr lang="it-IT" sz="1800" dirty="0"/>
              <a:t>to </a:t>
            </a:r>
            <a:r>
              <a:rPr lang="it-IT" sz="1800" dirty="0" err="1"/>
              <a:t>contribute</a:t>
            </a:r>
            <a:r>
              <a:rPr lang="it-IT" sz="1800" dirty="0"/>
              <a:t> to the </a:t>
            </a:r>
            <a:r>
              <a:rPr lang="it-IT" sz="1800" dirty="0">
                <a:solidFill>
                  <a:srgbClr val="C00000"/>
                </a:solidFill>
              </a:rPr>
              <a:t>co-design of </a:t>
            </a:r>
            <a:r>
              <a:rPr lang="it-IT" sz="1800" dirty="0" err="1">
                <a:solidFill>
                  <a:srgbClr val="C00000"/>
                </a:solidFill>
              </a:rPr>
              <a:t>federated</a:t>
            </a:r>
            <a:r>
              <a:rPr lang="it-IT" sz="1800" dirty="0">
                <a:solidFill>
                  <a:srgbClr val="C00000"/>
                </a:solidFill>
              </a:rPr>
              <a:t>/</a:t>
            </a:r>
            <a:r>
              <a:rPr lang="it-IT" sz="1800" dirty="0" err="1">
                <a:solidFill>
                  <a:srgbClr val="C00000"/>
                </a:solidFill>
              </a:rPr>
              <a:t>distributed</a:t>
            </a:r>
            <a:r>
              <a:rPr lang="it-IT" sz="1800" dirty="0">
                <a:solidFill>
                  <a:srgbClr val="C00000"/>
                </a:solidFill>
              </a:rPr>
              <a:t> </a:t>
            </a:r>
            <a:r>
              <a:rPr lang="it-IT" sz="1800" dirty="0" err="1">
                <a:solidFill>
                  <a:srgbClr val="C00000"/>
                </a:solidFill>
              </a:rPr>
              <a:t>systems</a:t>
            </a:r>
            <a:r>
              <a:rPr lang="it-IT" sz="1800" dirty="0"/>
              <a:t> </a:t>
            </a:r>
            <a:r>
              <a:rPr lang="en-US" sz="1800" dirty="0">
                <a:sym typeface="Wingdings" pitchFamily="2" charset="2"/>
              </a:rPr>
              <a:t> </a:t>
            </a:r>
            <a:r>
              <a:rPr lang="en-US" sz="1800" b="1" dirty="0">
                <a:sym typeface="Wingdings" pitchFamily="2" charset="2"/>
              </a:rPr>
              <a:t>EVEREST </a:t>
            </a:r>
            <a:r>
              <a:rPr lang="it-IT" sz="1800" b="1" dirty="0" err="1">
                <a:sym typeface="Wingdings" pitchFamily="2" charset="2"/>
              </a:rPr>
              <a:t>system</a:t>
            </a:r>
            <a:r>
              <a:rPr lang="it-IT" sz="1800" b="1" dirty="0">
                <a:sym typeface="Wingdings" pitchFamily="2" charset="2"/>
              </a:rPr>
              <a:t> </a:t>
            </a:r>
            <a:r>
              <a:rPr lang="it-IT" sz="1800" b="1" dirty="0" err="1">
                <a:sym typeface="Wingdings" pitchFamily="2" charset="2"/>
              </a:rPr>
              <a:t>development</a:t>
            </a:r>
            <a:r>
              <a:rPr lang="it-IT" sz="1800" b="1" dirty="0">
                <a:sym typeface="Wingdings" pitchFamily="2" charset="2"/>
              </a:rPr>
              <a:t> kit</a:t>
            </a:r>
            <a:endParaRPr lang="en-US" sz="1800" b="1" dirty="0">
              <a:sym typeface="Wingdings" pitchFamily="2" charset="2"/>
            </a:endParaRPr>
          </a:p>
          <a:p>
            <a:pPr lvl="1"/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D25E8703-D488-294A-8427-5E8B41CC5C1C}"/>
              </a:ext>
            </a:extLst>
          </p:cNvPr>
          <p:cNvSpPr/>
          <p:nvPr/>
        </p:nvSpPr>
        <p:spPr>
          <a:xfrm>
            <a:off x="2138558" y="4062459"/>
            <a:ext cx="5621153" cy="6238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txBody>
          <a:bodyPr wrap="square" anchor="ctr">
            <a:noAutofit/>
          </a:bodyPr>
          <a:lstStyle/>
          <a:p>
            <a:pPr algn="ctr"/>
            <a:r>
              <a:rPr lang="it-IT" sz="15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it-IT" sz="1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can use AI/ML to </a:t>
            </a:r>
            <a:r>
              <a:rPr lang="it-IT" sz="15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optimize</a:t>
            </a:r>
            <a:r>
              <a:rPr lang="it-IT" sz="1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data </a:t>
            </a:r>
            <a:r>
              <a:rPr lang="it-IT" sz="15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analytics</a:t>
            </a:r>
            <a:r>
              <a:rPr lang="it-IT" sz="1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it-IT" sz="15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knowledge</a:t>
            </a:r>
            <a:r>
              <a:rPr lang="it-IT" sz="1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5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extraction</a:t>
            </a:r>
            <a:r>
              <a:rPr lang="it-IT" sz="1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15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r>
              <a:rPr lang="it-IT" sz="1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5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it-IT" sz="1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5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it-IT" sz="1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5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it-IT" sz="1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5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strictly</a:t>
            </a:r>
            <a:r>
              <a:rPr lang="it-IT" sz="1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AI/ML-</a:t>
            </a:r>
            <a:r>
              <a:rPr lang="it-IT" sz="15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related</a:t>
            </a:r>
            <a:r>
              <a:rPr lang="it-IT" sz="1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5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  <a:r>
              <a:rPr lang="it-IT" sz="1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it-IT" sz="120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B65CF54B-1D38-9742-97F0-06F920CD8665}"/>
              </a:ext>
            </a:extLst>
          </p:cNvPr>
          <p:cNvSpPr/>
          <p:nvPr/>
        </p:nvSpPr>
        <p:spPr>
          <a:xfrm>
            <a:off x="5917584" y="3746877"/>
            <a:ext cx="3108543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35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standardized</a:t>
            </a:r>
            <a:r>
              <a:rPr lang="it-IT" sz="135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35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interconnection</a:t>
            </a:r>
            <a:r>
              <a:rPr lang="it-IT" sz="135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35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  <a:endParaRPr lang="it-IT" sz="135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50528476-238E-4647-9DE5-96FAE398AA58}"/>
              </a:ext>
            </a:extLst>
          </p:cNvPr>
          <p:cNvSpPr/>
          <p:nvPr/>
        </p:nvSpPr>
        <p:spPr>
          <a:xfrm>
            <a:off x="4512684" y="3406977"/>
            <a:ext cx="4166525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3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architectures</a:t>
            </a:r>
            <a:r>
              <a:rPr lang="it-IT" sz="13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it-IT" sz="13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collecting</a:t>
            </a:r>
            <a:r>
              <a:rPr lang="it-IT" sz="13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13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managing</a:t>
            </a:r>
            <a:r>
              <a:rPr lang="it-IT" sz="13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it-IT" sz="13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exploiting</a:t>
            </a:r>
            <a:endParaRPr lang="it-IT" sz="135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A08DA412-5B41-6348-A736-2D1775CE84AE}"/>
              </a:ext>
            </a:extLst>
          </p:cNvPr>
          <p:cNvSpPr/>
          <p:nvPr/>
        </p:nvSpPr>
        <p:spPr>
          <a:xfrm>
            <a:off x="4572000" y="3692853"/>
            <a:ext cx="1165704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35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security</a:t>
            </a:r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6FF2568A-DFF9-CE4A-9B05-5B85021CE66B}"/>
              </a:ext>
            </a:extLst>
          </p:cNvPr>
          <p:cNvSpPr/>
          <p:nvPr/>
        </p:nvSpPr>
        <p:spPr>
          <a:xfrm>
            <a:off x="2776651" y="3697787"/>
            <a:ext cx="1887055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35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hardware </a:t>
            </a:r>
            <a:r>
              <a:rPr lang="it-IT" sz="135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acceleration</a:t>
            </a:r>
            <a:endParaRPr lang="it-IT" sz="135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10719111-A423-984F-9D44-B6810CD58CE7}"/>
              </a:ext>
            </a:extLst>
          </p:cNvPr>
          <p:cNvSpPr/>
          <p:nvPr/>
        </p:nvSpPr>
        <p:spPr>
          <a:xfrm>
            <a:off x="158165" y="3884839"/>
            <a:ext cx="1819729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350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runtime</a:t>
            </a:r>
            <a:r>
              <a:rPr lang="it-IT" sz="135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management</a:t>
            </a:r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C7C607BB-1452-154A-900E-03B5BA477682}"/>
              </a:ext>
            </a:extLst>
          </p:cNvPr>
          <p:cNvSpPr/>
          <p:nvPr/>
        </p:nvSpPr>
        <p:spPr>
          <a:xfrm>
            <a:off x="136187" y="4176024"/>
            <a:ext cx="188705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35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domain-</a:t>
            </a:r>
            <a:r>
              <a:rPr lang="it-IT" sz="135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</a:t>
            </a:r>
            <a:r>
              <a:rPr lang="it-IT" sz="135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35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extensions</a:t>
            </a:r>
            <a:endParaRPr lang="it-IT" sz="135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ttangolo 23">
            <a:extLst>
              <a:ext uri="{FF2B5EF4-FFF2-40B4-BE49-F238E27FC236}">
                <a16:creationId xmlns:a16="http://schemas.microsoft.com/office/drawing/2014/main" id="{7726DEE3-B23F-A84A-9F35-C4150510F037}"/>
              </a:ext>
            </a:extLst>
          </p:cNvPr>
          <p:cNvSpPr/>
          <p:nvPr/>
        </p:nvSpPr>
        <p:spPr>
          <a:xfrm>
            <a:off x="1610746" y="3670613"/>
            <a:ext cx="1208507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35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virtualization</a:t>
            </a:r>
            <a:endParaRPr lang="it-IT" sz="135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739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C1FCEB57-84EC-134F-97D2-B79F5CBA6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EVEREST </a:t>
            </a:r>
            <a:r>
              <a:rPr lang="it-IT" dirty="0" err="1"/>
              <a:t>Partners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E36AEBB-A550-E54A-8A88-54AD8BB5E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ECF6A-13F7-418C-BBFC-95033FFCD5F1}" type="slidenum">
              <a:rPr lang="en-US" noProof="1" smtClean="0"/>
              <a:pPr/>
              <a:t>3</a:t>
            </a:fld>
            <a:endParaRPr lang="en-US" noProof="1"/>
          </a:p>
        </p:txBody>
      </p:sp>
      <p:pic>
        <p:nvPicPr>
          <p:cNvPr id="27" name="Picture 24" descr="Virtual Open Systems (@VOSySofficial) | Twitter">
            <a:extLst>
              <a:ext uri="{FF2B5EF4-FFF2-40B4-BE49-F238E27FC236}">
                <a16:creationId xmlns:a16="http://schemas.microsoft.com/office/drawing/2014/main" id="{D2F1A18B-3078-5E44-948D-67636663CA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98" y="3137818"/>
            <a:ext cx="490358" cy="490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6" descr="Duferco Energia - App su Google Play">
            <a:extLst>
              <a:ext uri="{FF2B5EF4-FFF2-40B4-BE49-F238E27FC236}">
                <a16:creationId xmlns:a16="http://schemas.microsoft.com/office/drawing/2014/main" id="{4D3D625B-371E-4643-80B1-58E375035A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0807" y="3179152"/>
            <a:ext cx="524457" cy="52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IBM Logo Artwork Files and Guidelines">
            <a:extLst>
              <a:ext uri="{FF2B5EF4-FFF2-40B4-BE49-F238E27FC236}">
                <a16:creationId xmlns:a16="http://schemas.microsoft.com/office/drawing/2014/main" id="{8B3F9AA0-2584-D843-9CAE-1DDCDFDB3C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33" t="20740" r="15975" b="23350"/>
          <a:stretch/>
        </p:blipFill>
        <p:spPr bwMode="auto">
          <a:xfrm>
            <a:off x="118382" y="858991"/>
            <a:ext cx="570411" cy="328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 descr="Politecnico di Milano Logo Vector (.EPS) Free Download">
            <a:extLst>
              <a:ext uri="{FF2B5EF4-FFF2-40B4-BE49-F238E27FC236}">
                <a16:creationId xmlns:a16="http://schemas.microsoft.com/office/drawing/2014/main" id="{E84BB451-2E7E-2F4B-8008-5843C8974C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229" y="786893"/>
            <a:ext cx="477625" cy="472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0" descr="Il logo dell'USI">
            <a:extLst>
              <a:ext uri="{FF2B5EF4-FFF2-40B4-BE49-F238E27FC236}">
                <a16:creationId xmlns:a16="http://schemas.microsoft.com/office/drawing/2014/main" id="{40100362-3E86-DB42-A2F8-A8A575192C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78" t="11572" r="28568" b="15340"/>
          <a:stretch/>
        </p:blipFill>
        <p:spPr bwMode="auto">
          <a:xfrm>
            <a:off x="158298" y="1540064"/>
            <a:ext cx="490580" cy="472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8">
            <a:extLst>
              <a:ext uri="{FF2B5EF4-FFF2-40B4-BE49-F238E27FC236}">
                <a16:creationId xmlns:a16="http://schemas.microsoft.com/office/drawing/2014/main" id="{81AD9326-43DD-5B42-BFCA-3A907F9BE5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892"/>
          <a:stretch/>
        </p:blipFill>
        <p:spPr bwMode="auto">
          <a:xfrm>
            <a:off x="8367355" y="1575332"/>
            <a:ext cx="474851" cy="472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0" descr="Partner - Alleanza Italiana per lo Sviluppo Sostenibile">
            <a:extLst>
              <a:ext uri="{FF2B5EF4-FFF2-40B4-BE49-F238E27FC236}">
                <a16:creationId xmlns:a16="http://schemas.microsoft.com/office/drawing/2014/main" id="{430AB124-63C6-D84E-B3C5-47E9CA64A0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3" t="4063" r="21974" b="13302"/>
          <a:stretch/>
        </p:blipFill>
        <p:spPr bwMode="auto">
          <a:xfrm>
            <a:off x="217285" y="2343261"/>
            <a:ext cx="372606" cy="464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2">
            <a:extLst>
              <a:ext uri="{FF2B5EF4-FFF2-40B4-BE49-F238E27FC236}">
                <a16:creationId xmlns:a16="http://schemas.microsoft.com/office/drawing/2014/main" id="{EAA77050-2464-534E-8CDE-94207434D7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4580" y="2341246"/>
            <a:ext cx="477626" cy="477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8" descr="NUMTECH - Member of the World Alliance">
            <a:extLst>
              <a:ext uri="{FF2B5EF4-FFF2-40B4-BE49-F238E27FC236}">
                <a16:creationId xmlns:a16="http://schemas.microsoft.com/office/drawing/2014/main" id="{E8E7DE22-7387-B14A-A22E-94F2AEC61D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55" y="3958525"/>
            <a:ext cx="375882" cy="476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2" descr="Sygic · GitHub">
            <a:extLst>
              <a:ext uri="{FF2B5EF4-FFF2-40B4-BE49-F238E27FC236}">
                <a16:creationId xmlns:a16="http://schemas.microsoft.com/office/drawing/2014/main" id="{5B7DDFD9-7D3E-3043-B614-F7495CEE88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0808" y="3958153"/>
            <a:ext cx="434834" cy="434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59412367-C490-7848-9ABB-5506C68EC119}"/>
              </a:ext>
            </a:extLst>
          </p:cNvPr>
          <p:cNvSpPr txBox="1"/>
          <p:nvPr/>
        </p:nvSpPr>
        <p:spPr>
          <a:xfrm>
            <a:off x="757482" y="821159"/>
            <a:ext cx="3366627" cy="41549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sz="1050" b="1" dirty="0">
                <a:latin typeface="Arial" panose="020B0604020202020204" pitchFamily="34" charset="0"/>
                <a:cs typeface="Arial" panose="020B0604020202020204" pitchFamily="34" charset="0"/>
              </a:rPr>
              <a:t>IBM </a:t>
            </a:r>
            <a:r>
              <a:rPr lang="it-I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Reseach</a:t>
            </a:r>
            <a:r>
              <a:rPr lang="it-IT" sz="1050" b="1" dirty="0">
                <a:latin typeface="Arial" panose="020B0604020202020204" pitchFamily="34" charset="0"/>
                <a:cs typeface="Arial" panose="020B0604020202020204" pitchFamily="34" charset="0"/>
              </a:rPr>
              <a:t> Lab, </a:t>
            </a:r>
            <a:r>
              <a:rPr lang="it-I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Zurich</a:t>
            </a:r>
            <a:r>
              <a:rPr lang="it-IT" sz="1050" b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it-I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Switzerland</a:t>
            </a:r>
            <a:r>
              <a:rPr lang="it-IT" sz="105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it-IT" sz="1050" dirty="0">
                <a:latin typeface="Arial" panose="020B0604020202020204" pitchFamily="34" charset="0"/>
                <a:cs typeface="Arial" panose="020B0604020202020204" pitchFamily="34" charset="0"/>
              </a:rPr>
              <a:t>Project Administration, </a:t>
            </a:r>
            <a:r>
              <a:rPr lang="it-IT" sz="1050" dirty="0" err="1">
                <a:latin typeface="Arial" panose="020B0604020202020204" pitchFamily="34" charset="0"/>
                <a:cs typeface="Arial" panose="020B0604020202020204" pitchFamily="34" charset="0"/>
              </a:rPr>
              <a:t>Prototype</a:t>
            </a:r>
            <a:r>
              <a:rPr lang="it-IT" sz="1050" dirty="0">
                <a:latin typeface="Arial" panose="020B0604020202020204" pitchFamily="34" charset="0"/>
                <a:cs typeface="Arial" panose="020B0604020202020204" pitchFamily="34" charset="0"/>
              </a:rPr>
              <a:t> of the target </a:t>
            </a:r>
            <a:r>
              <a:rPr lang="it-IT" sz="1050" dirty="0" err="1"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endParaRPr lang="it-IT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598A63D9-54AA-2D4E-91DF-2C44A71D1E54}"/>
              </a:ext>
            </a:extLst>
          </p:cNvPr>
          <p:cNvSpPr txBox="1"/>
          <p:nvPr/>
        </p:nvSpPr>
        <p:spPr>
          <a:xfrm>
            <a:off x="4593355" y="821160"/>
            <a:ext cx="3769205" cy="43858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r>
              <a:rPr lang="it-IT" sz="1050" b="1" dirty="0">
                <a:latin typeface="Arial" panose="020B0604020202020204" pitchFamily="34" charset="0"/>
                <a:cs typeface="Arial" panose="020B0604020202020204" pitchFamily="34" charset="0"/>
              </a:rPr>
              <a:t>Politecnico di Milano (</a:t>
            </a:r>
            <a:r>
              <a:rPr lang="it-I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Italy</a:t>
            </a:r>
            <a:r>
              <a:rPr lang="it-IT" sz="105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it-IT" sz="1050" dirty="0">
                <a:latin typeface="Arial" panose="020B0604020202020204" pitchFamily="34" charset="0"/>
                <a:cs typeface="Arial" panose="020B0604020202020204" pitchFamily="34" charset="0"/>
              </a:rPr>
              <a:t>Project Administration, High-Level System, </a:t>
            </a:r>
            <a:r>
              <a:rPr lang="it-IT" sz="1050" dirty="0" err="1">
                <a:latin typeface="Arial" panose="020B0604020202020204" pitchFamily="34" charset="0"/>
                <a:cs typeface="Arial" panose="020B0604020202020204" pitchFamily="34" charset="0"/>
              </a:rPr>
              <a:t>Flexbile</a:t>
            </a:r>
            <a:r>
              <a:rPr lang="it-IT" sz="1050" dirty="0">
                <a:latin typeface="Arial" panose="020B0604020202020204" pitchFamily="34" charset="0"/>
                <a:cs typeface="Arial" panose="020B0604020202020204" pitchFamily="34" charset="0"/>
              </a:rPr>
              <a:t> Memory Manager, </a:t>
            </a:r>
            <a:r>
              <a:rPr lang="it-IT" sz="1050" dirty="0" err="1">
                <a:latin typeface="Arial" panose="020B0604020202020204" pitchFamily="34" charset="0"/>
                <a:cs typeface="Arial" panose="020B0604020202020204" pitchFamily="34" charset="0"/>
              </a:rPr>
              <a:t>Autotuning</a:t>
            </a:r>
            <a:endParaRPr lang="it-IT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84955BB6-599F-0D4F-9068-5DEE02D534B7}"/>
              </a:ext>
            </a:extLst>
          </p:cNvPr>
          <p:cNvSpPr txBox="1"/>
          <p:nvPr/>
        </p:nvSpPr>
        <p:spPr>
          <a:xfrm>
            <a:off x="757481" y="1580281"/>
            <a:ext cx="3381054" cy="41549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sz="1050" b="1" dirty="0">
                <a:latin typeface="Arial" panose="020B0604020202020204" pitchFamily="34" charset="0"/>
                <a:cs typeface="Arial" panose="020B0604020202020204" pitchFamily="34" charset="0"/>
              </a:rPr>
              <a:t>Università della Svizzera italiana (</a:t>
            </a:r>
            <a:r>
              <a:rPr lang="it-I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Switzerland</a:t>
            </a:r>
            <a:r>
              <a:rPr lang="it-IT" sz="105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it-IT" sz="1050" dirty="0">
                <a:latin typeface="Arial" panose="020B0604020202020204" pitchFamily="34" charset="0"/>
                <a:cs typeface="Arial" panose="020B0604020202020204" pitchFamily="34" charset="0"/>
              </a:rPr>
              <a:t>Data security </a:t>
            </a:r>
            <a:r>
              <a:rPr lang="it-IT" sz="1050" dirty="0" err="1">
                <a:latin typeface="Arial" panose="020B0604020202020204" pitchFamily="34" charset="0"/>
                <a:cs typeface="Arial" panose="020B0604020202020204" pitchFamily="34" charset="0"/>
              </a:rPr>
              <a:t>requirements</a:t>
            </a:r>
            <a:r>
              <a:rPr lang="it-IT" sz="105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it-IT" sz="1050" dirty="0" err="1">
                <a:latin typeface="Arial" panose="020B0604020202020204" pitchFamily="34" charset="0"/>
                <a:cs typeface="Arial" panose="020B0604020202020204" pitchFamily="34" charset="0"/>
              </a:rPr>
              <a:t>protection</a:t>
            </a:r>
            <a:r>
              <a:rPr lang="it-IT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050" dirty="0" err="1">
                <a:latin typeface="Arial" panose="020B0604020202020204" pitchFamily="34" charset="0"/>
                <a:cs typeface="Arial" panose="020B0604020202020204" pitchFamily="34" charset="0"/>
              </a:rPr>
              <a:t>techniques</a:t>
            </a:r>
            <a:endParaRPr lang="it-IT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7A8F867C-AE0F-7E45-94B5-D542D1EF4F33}"/>
              </a:ext>
            </a:extLst>
          </p:cNvPr>
          <p:cNvSpPr txBox="1"/>
          <p:nvPr/>
        </p:nvSpPr>
        <p:spPr>
          <a:xfrm>
            <a:off x="4593355" y="1581203"/>
            <a:ext cx="3769205" cy="43858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r>
              <a:rPr lang="it-IT" sz="1050" b="1" dirty="0">
                <a:latin typeface="Arial" panose="020B0604020202020204" pitchFamily="34" charset="0"/>
                <a:cs typeface="Arial" panose="020B0604020202020204" pitchFamily="34" charset="0"/>
              </a:rPr>
              <a:t>TU Dresden (Germany)</a:t>
            </a:r>
          </a:p>
          <a:p>
            <a:r>
              <a:rPr lang="it-IT" sz="1050" dirty="0">
                <a:latin typeface="Arial" panose="020B0604020202020204" pitchFamily="34" charset="0"/>
                <a:cs typeface="Arial" panose="020B0604020202020204" pitchFamily="34" charset="0"/>
              </a:rPr>
              <a:t>Domain-</a:t>
            </a:r>
            <a:r>
              <a:rPr lang="it-IT" sz="1050" dirty="0" err="1">
                <a:latin typeface="Arial" panose="020B0604020202020204" pitchFamily="34" charset="0"/>
                <a:cs typeface="Arial" panose="020B0604020202020204" pitchFamily="34" charset="0"/>
              </a:rPr>
              <a:t>specific</a:t>
            </a:r>
            <a:r>
              <a:rPr lang="it-IT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050" dirty="0" err="1">
                <a:latin typeface="Arial" panose="020B0604020202020204" pitchFamily="34" charset="0"/>
                <a:cs typeface="Arial" panose="020B0604020202020204" pitchFamily="34" charset="0"/>
              </a:rPr>
              <a:t>extensions</a:t>
            </a:r>
            <a:r>
              <a:rPr lang="it-IT" sz="1050" dirty="0">
                <a:latin typeface="Arial" panose="020B0604020202020204" pitchFamily="34" charset="0"/>
                <a:cs typeface="Arial" panose="020B0604020202020204" pitchFamily="34" charset="0"/>
              </a:rPr>
              <a:t>, code </a:t>
            </a:r>
            <a:r>
              <a:rPr lang="it-IT" sz="1050" dirty="0" err="1">
                <a:latin typeface="Arial" panose="020B0604020202020204" pitchFamily="34" charset="0"/>
                <a:cs typeface="Arial" panose="020B0604020202020204" pitchFamily="34" charset="0"/>
              </a:rPr>
              <a:t>optimizations</a:t>
            </a:r>
            <a:r>
              <a:rPr lang="it-IT" sz="105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it-IT" sz="1050" dirty="0" err="1">
                <a:latin typeface="Arial" panose="020B0604020202020204" pitchFamily="34" charset="0"/>
                <a:cs typeface="Arial" panose="020B0604020202020204" pitchFamily="34" charset="0"/>
              </a:rPr>
              <a:t>variants</a:t>
            </a:r>
            <a:endParaRPr lang="it-IT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A0108D96-088D-0648-9F18-E345443A4368}"/>
              </a:ext>
            </a:extLst>
          </p:cNvPr>
          <p:cNvSpPr txBox="1"/>
          <p:nvPr/>
        </p:nvSpPr>
        <p:spPr>
          <a:xfrm>
            <a:off x="763942" y="2379158"/>
            <a:ext cx="3760966" cy="41549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sz="1050" b="1" dirty="0">
                <a:latin typeface="Arial" panose="020B0604020202020204" pitchFamily="34" charset="0"/>
                <a:cs typeface="Arial" panose="020B0604020202020204" pitchFamily="34" charset="0"/>
              </a:rPr>
              <a:t>Centro Internazionale di Monitoraggio Ambientale (</a:t>
            </a:r>
            <a:r>
              <a:rPr lang="it-I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Italy</a:t>
            </a:r>
            <a:r>
              <a:rPr lang="it-IT" sz="105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it-IT" sz="1050" dirty="0" err="1">
                <a:latin typeface="Arial" panose="020B0604020202020204" pitchFamily="34" charset="0"/>
                <a:cs typeface="Arial" panose="020B0604020202020204" pitchFamily="34" charset="0"/>
              </a:rPr>
              <a:t>Weather</a:t>
            </a:r>
            <a:r>
              <a:rPr lang="it-IT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050" dirty="0" err="1">
                <a:latin typeface="Arial" panose="020B0604020202020204" pitchFamily="34" charset="0"/>
                <a:cs typeface="Arial" panose="020B0604020202020204" pitchFamily="34" charset="0"/>
              </a:rPr>
              <a:t>prediction</a:t>
            </a:r>
            <a:r>
              <a:rPr lang="it-IT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050" dirty="0" err="1">
                <a:latin typeface="Arial" panose="020B0604020202020204" pitchFamily="34" charset="0"/>
                <a:cs typeface="Arial" panose="020B0604020202020204" pitchFamily="34" charset="0"/>
              </a:rPr>
              <a:t>models</a:t>
            </a:r>
            <a:endParaRPr lang="it-IT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7376605F-97A5-7D48-AEDB-AFC917A78A6D}"/>
              </a:ext>
            </a:extLst>
          </p:cNvPr>
          <p:cNvSpPr txBox="1"/>
          <p:nvPr/>
        </p:nvSpPr>
        <p:spPr>
          <a:xfrm>
            <a:off x="4593354" y="2351948"/>
            <a:ext cx="3769205" cy="43858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r>
              <a:rPr lang="it-IT" sz="1050" b="1" dirty="0">
                <a:latin typeface="Arial" panose="020B0604020202020204" pitchFamily="34" charset="0"/>
                <a:cs typeface="Arial" panose="020B0604020202020204" pitchFamily="34" charset="0"/>
              </a:rPr>
              <a:t>IT4Innovations (</a:t>
            </a:r>
            <a:r>
              <a:rPr lang="it-I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Czech</a:t>
            </a:r>
            <a:r>
              <a:rPr lang="it-IT" sz="1050" b="1" dirty="0">
                <a:latin typeface="Arial" panose="020B0604020202020204" pitchFamily="34" charset="0"/>
                <a:cs typeface="Arial" panose="020B0604020202020204" pitchFamily="34" charset="0"/>
              </a:rPr>
              <a:t> Republic)</a:t>
            </a:r>
          </a:p>
          <a:p>
            <a:r>
              <a:rPr lang="it-IT" sz="1050" dirty="0" err="1">
                <a:latin typeface="Arial" panose="020B0604020202020204" pitchFamily="34" charset="0"/>
                <a:cs typeface="Arial" panose="020B0604020202020204" pitchFamily="34" charset="0"/>
              </a:rPr>
              <a:t>Exploitation</a:t>
            </a:r>
            <a:r>
              <a:rPr lang="it-IT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050" dirty="0" err="1">
                <a:latin typeface="Arial" panose="020B0604020202020204" pitchFamily="34" charset="0"/>
                <a:cs typeface="Arial" panose="020B0604020202020204" pitchFamily="34" charset="0"/>
              </a:rPr>
              <a:t>leaders</a:t>
            </a:r>
            <a:r>
              <a:rPr lang="it-IT" sz="1050" dirty="0">
                <a:latin typeface="Arial" panose="020B0604020202020204" pitchFamily="34" charset="0"/>
                <a:cs typeface="Arial" panose="020B0604020202020204" pitchFamily="34" charset="0"/>
              </a:rPr>
              <a:t>, Large HPC </a:t>
            </a:r>
            <a:r>
              <a:rPr lang="it-IT" sz="1050" dirty="0" err="1">
                <a:latin typeface="Arial" panose="020B0604020202020204" pitchFamily="34" charset="0"/>
                <a:cs typeface="Arial" panose="020B0604020202020204" pitchFamily="34" charset="0"/>
              </a:rPr>
              <a:t>infrastructure</a:t>
            </a:r>
            <a:r>
              <a:rPr lang="it-IT" sz="105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1050" dirty="0" err="1">
                <a:latin typeface="Arial" panose="020B0604020202020204" pitchFamily="34" charset="0"/>
                <a:cs typeface="Arial" panose="020B0604020202020204" pitchFamily="34" charset="0"/>
              </a:rPr>
              <a:t>Workflow</a:t>
            </a:r>
            <a:r>
              <a:rPr lang="it-IT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050" dirty="0" err="1">
                <a:latin typeface="Arial" panose="020B0604020202020204" pitchFamily="34" charset="0"/>
                <a:cs typeface="Arial" panose="020B0604020202020204" pitchFamily="34" charset="0"/>
              </a:rPr>
              <a:t>libraries</a:t>
            </a:r>
            <a:endParaRPr lang="it-IT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E85CE18F-E56B-4549-BEF1-3B7453BD46D4}"/>
              </a:ext>
            </a:extLst>
          </p:cNvPr>
          <p:cNvSpPr txBox="1"/>
          <p:nvPr/>
        </p:nvSpPr>
        <p:spPr>
          <a:xfrm>
            <a:off x="757481" y="3190273"/>
            <a:ext cx="3531736" cy="57708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sz="1050" b="1" dirty="0">
                <a:latin typeface="Arial" panose="020B0604020202020204" pitchFamily="34" charset="0"/>
                <a:cs typeface="Arial" panose="020B0604020202020204" pitchFamily="34" charset="0"/>
              </a:rPr>
              <a:t>Virtual Open Systems (France)</a:t>
            </a:r>
          </a:p>
          <a:p>
            <a:r>
              <a:rPr lang="it-IT" sz="1050" dirty="0" err="1">
                <a:latin typeface="Arial" panose="020B0604020202020204" pitchFamily="34" charset="0"/>
                <a:cs typeface="Arial" panose="020B0604020202020204" pitchFamily="34" charset="0"/>
              </a:rPr>
              <a:t>Virtualization</a:t>
            </a:r>
            <a:r>
              <a:rPr lang="it-IT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050" dirty="0" err="1">
                <a:latin typeface="Arial" panose="020B0604020202020204" pitchFamily="34" charset="0"/>
                <a:cs typeface="Arial" panose="020B0604020202020204" pitchFamily="34" charset="0"/>
              </a:rPr>
              <a:t>techniques</a:t>
            </a:r>
            <a:r>
              <a:rPr lang="it-IT" sz="105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1050" dirty="0" err="1">
                <a:latin typeface="Arial" panose="020B0604020202020204" pitchFamily="34" charset="0"/>
                <a:cs typeface="Arial" panose="020B0604020202020204" pitchFamily="34" charset="0"/>
              </a:rPr>
              <a:t>runtime</a:t>
            </a:r>
            <a:r>
              <a:rPr lang="it-IT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050" dirty="0" err="1">
                <a:latin typeface="Arial" panose="020B0604020202020204" pitchFamily="34" charset="0"/>
                <a:cs typeface="Arial" panose="020B0604020202020204" pitchFamily="34" charset="0"/>
              </a:rPr>
              <a:t>extensions</a:t>
            </a:r>
            <a:r>
              <a:rPr lang="it-IT" sz="105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it-IT" sz="1050" dirty="0" err="1">
                <a:latin typeface="Arial" panose="020B0604020202020204" pitchFamily="34" charset="0"/>
                <a:cs typeface="Arial" panose="020B0604020202020204" pitchFamily="34" charset="0"/>
              </a:rPr>
              <a:t>manage</a:t>
            </a:r>
            <a:br>
              <a:rPr lang="it-IT" sz="105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050" dirty="0" err="1">
                <a:latin typeface="Arial" panose="020B0604020202020204" pitchFamily="34" charset="0"/>
                <a:cs typeface="Arial" panose="020B0604020202020204" pitchFamily="34" charset="0"/>
              </a:rPr>
              <a:t>heterogeneous</a:t>
            </a:r>
            <a:r>
              <a:rPr lang="it-IT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050" dirty="0" err="1">
                <a:latin typeface="Arial" panose="020B0604020202020204" pitchFamily="34" charset="0"/>
                <a:cs typeface="Arial" panose="020B0604020202020204" pitchFamily="34" charset="0"/>
              </a:rPr>
              <a:t>resources</a:t>
            </a:r>
            <a:endParaRPr lang="it-IT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50D16C31-776A-E249-9041-CB658508BF41}"/>
              </a:ext>
            </a:extLst>
          </p:cNvPr>
          <p:cNvSpPr txBox="1"/>
          <p:nvPr/>
        </p:nvSpPr>
        <p:spPr>
          <a:xfrm>
            <a:off x="4593353" y="3192032"/>
            <a:ext cx="3769205" cy="43858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r>
              <a:rPr lang="it-I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Duferco</a:t>
            </a:r>
            <a:r>
              <a:rPr lang="it-IT" sz="1050" b="1" dirty="0">
                <a:latin typeface="Arial" panose="020B0604020202020204" pitchFamily="34" charset="0"/>
                <a:cs typeface="Arial" panose="020B0604020202020204" pitchFamily="34" charset="0"/>
              </a:rPr>
              <a:t> Energia (</a:t>
            </a:r>
            <a:r>
              <a:rPr lang="it-I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Italy</a:t>
            </a:r>
            <a:r>
              <a:rPr lang="it-IT" sz="105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it-IT" sz="1050" dirty="0">
                <a:latin typeface="Arial" panose="020B0604020202020204" pitchFamily="34" charset="0"/>
                <a:cs typeface="Arial" panose="020B0604020202020204" pitchFamily="34" charset="0"/>
              </a:rPr>
              <a:t>Application for </a:t>
            </a:r>
            <a:r>
              <a:rPr lang="it-IT" sz="1050" dirty="0" err="1">
                <a:latin typeface="Arial" panose="020B0604020202020204" pitchFamily="34" charset="0"/>
                <a:cs typeface="Arial" panose="020B0604020202020204" pitchFamily="34" charset="0"/>
              </a:rPr>
              <a:t>prediction</a:t>
            </a:r>
            <a:r>
              <a:rPr lang="it-IT" sz="1050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it-IT" sz="1050" dirty="0" err="1">
                <a:latin typeface="Arial" panose="020B0604020202020204" pitchFamily="34" charset="0"/>
                <a:cs typeface="Arial" panose="020B0604020202020204" pitchFamily="34" charset="0"/>
              </a:rPr>
              <a:t>renewable</a:t>
            </a:r>
            <a:r>
              <a:rPr lang="it-IT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050" dirty="0" err="1">
                <a:latin typeface="Arial" panose="020B0604020202020204" pitchFamily="34" charset="0"/>
                <a:cs typeface="Arial" panose="020B0604020202020204" pitchFamily="34" charset="0"/>
              </a:rPr>
              <a:t>energies</a:t>
            </a:r>
            <a:endParaRPr lang="it-IT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CasellaDiTesto 44">
            <a:extLst>
              <a:ext uri="{FF2B5EF4-FFF2-40B4-BE49-F238E27FC236}">
                <a16:creationId xmlns:a16="http://schemas.microsoft.com/office/drawing/2014/main" id="{801E044A-45A6-5543-937D-4CC0CDFCB028}"/>
              </a:ext>
            </a:extLst>
          </p:cNvPr>
          <p:cNvSpPr txBox="1"/>
          <p:nvPr/>
        </p:nvSpPr>
        <p:spPr>
          <a:xfrm>
            <a:off x="757481" y="3979417"/>
            <a:ext cx="3591048" cy="41549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Numtech</a:t>
            </a:r>
            <a:r>
              <a:rPr lang="it-IT" sz="1050" b="1" dirty="0">
                <a:latin typeface="Arial" panose="020B0604020202020204" pitchFamily="34" charset="0"/>
                <a:cs typeface="Arial" panose="020B0604020202020204" pitchFamily="34" charset="0"/>
              </a:rPr>
              <a:t> (France)</a:t>
            </a:r>
          </a:p>
          <a:p>
            <a:r>
              <a:rPr lang="it-IT" sz="1050" dirty="0">
                <a:latin typeface="Arial" panose="020B0604020202020204" pitchFamily="34" charset="0"/>
                <a:cs typeface="Arial" panose="020B0604020202020204" pitchFamily="34" charset="0"/>
              </a:rPr>
              <a:t>Application for </a:t>
            </a:r>
            <a:r>
              <a:rPr lang="it-IT" sz="1050" dirty="0" err="1">
                <a:latin typeface="Arial" panose="020B0604020202020204" pitchFamily="34" charset="0"/>
                <a:cs typeface="Arial" panose="020B0604020202020204" pitchFamily="34" charset="0"/>
              </a:rPr>
              <a:t>monitoring</a:t>
            </a:r>
            <a:r>
              <a:rPr lang="it-IT" sz="1050" dirty="0">
                <a:latin typeface="Arial" panose="020B0604020202020204" pitchFamily="34" charset="0"/>
                <a:cs typeface="Arial" panose="020B0604020202020204" pitchFamily="34" charset="0"/>
              </a:rPr>
              <a:t> the air </a:t>
            </a:r>
            <a:r>
              <a:rPr lang="it-IT" sz="1050" dirty="0" err="1"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r>
              <a:rPr lang="it-IT" sz="1050" dirty="0">
                <a:latin typeface="Arial" panose="020B0604020202020204" pitchFamily="34" charset="0"/>
                <a:cs typeface="Arial" panose="020B0604020202020204" pitchFamily="34" charset="0"/>
              </a:rPr>
              <a:t> of industrial </a:t>
            </a:r>
            <a:r>
              <a:rPr lang="it-IT" sz="1050" dirty="0" err="1">
                <a:latin typeface="Arial" panose="020B0604020202020204" pitchFamily="34" charset="0"/>
                <a:cs typeface="Arial" panose="020B0604020202020204" pitchFamily="34" charset="0"/>
              </a:rPr>
              <a:t>sites</a:t>
            </a:r>
            <a:endParaRPr lang="it-IT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CasellaDiTesto 45">
            <a:extLst>
              <a:ext uri="{FF2B5EF4-FFF2-40B4-BE49-F238E27FC236}">
                <a16:creationId xmlns:a16="http://schemas.microsoft.com/office/drawing/2014/main" id="{96505EA6-8462-B149-BEAC-CE119E6A7406}"/>
              </a:ext>
            </a:extLst>
          </p:cNvPr>
          <p:cNvSpPr txBox="1"/>
          <p:nvPr/>
        </p:nvSpPr>
        <p:spPr>
          <a:xfrm>
            <a:off x="4593353" y="3979362"/>
            <a:ext cx="3373039" cy="41549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Sygic</a:t>
            </a:r>
            <a:r>
              <a:rPr lang="it-IT" sz="1050" b="1" dirty="0">
                <a:latin typeface="Arial" panose="020B0604020202020204" pitchFamily="34" charset="0"/>
                <a:cs typeface="Arial" panose="020B0604020202020204" pitchFamily="34" charset="0"/>
              </a:rPr>
              <a:t> A/</a:t>
            </a:r>
            <a:r>
              <a:rPr lang="it-I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it-IT" sz="1050" b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it-I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Slovakia</a:t>
            </a:r>
            <a:r>
              <a:rPr lang="it-IT" sz="105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it-IT" sz="1050" dirty="0">
                <a:latin typeface="Arial" panose="020B0604020202020204" pitchFamily="34" charset="0"/>
                <a:cs typeface="Arial" panose="020B0604020202020204" pitchFamily="34" charset="0"/>
              </a:rPr>
              <a:t>Application for </a:t>
            </a:r>
            <a:r>
              <a:rPr lang="it-IT" sz="1050" dirty="0" err="1">
                <a:latin typeface="Arial" panose="020B0604020202020204" pitchFamily="34" charset="0"/>
                <a:cs typeface="Arial" panose="020B0604020202020204" pitchFamily="34" charset="0"/>
              </a:rPr>
              <a:t>intelligent</a:t>
            </a:r>
            <a:r>
              <a:rPr lang="it-IT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050" dirty="0" err="1">
                <a:latin typeface="Arial" panose="020B0604020202020204" pitchFamily="34" charset="0"/>
                <a:cs typeface="Arial" panose="020B0604020202020204" pitchFamily="34" charset="0"/>
              </a:rPr>
              <a:t>transportation</a:t>
            </a:r>
            <a:r>
              <a:rPr lang="it-IT" sz="105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it-IT" sz="1050" dirty="0" err="1">
                <a:latin typeface="Arial" panose="020B0604020202020204" pitchFamily="34" charset="0"/>
                <a:cs typeface="Arial" panose="020B0604020202020204" pitchFamily="34" charset="0"/>
              </a:rPr>
              <a:t>smart</a:t>
            </a:r>
            <a:r>
              <a:rPr lang="it-IT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050" dirty="0" err="1">
                <a:latin typeface="Arial" panose="020B0604020202020204" pitchFamily="34" charset="0"/>
                <a:cs typeface="Arial" panose="020B0604020202020204" pitchFamily="34" charset="0"/>
              </a:rPr>
              <a:t>cities</a:t>
            </a:r>
            <a:endParaRPr lang="it-IT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Segnaposto data 3">
            <a:extLst>
              <a:ext uri="{FF2B5EF4-FFF2-40B4-BE49-F238E27FC236}">
                <a16:creationId xmlns:a16="http://schemas.microsoft.com/office/drawing/2014/main" id="{E17517A0-67CC-7F42-8BEB-EB48DD612A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6499" y="4767263"/>
            <a:ext cx="2349551" cy="273844"/>
          </a:xfrm>
        </p:spPr>
        <p:txBody>
          <a:bodyPr/>
          <a:lstStyle/>
          <a:p>
            <a:r>
              <a:rPr lang="en-US" noProof="1"/>
              <a:t>4 February 2021</a:t>
            </a:r>
          </a:p>
        </p:txBody>
      </p:sp>
      <p:sp>
        <p:nvSpPr>
          <p:cNvPr id="48" name="Segnaposto piè di pagina 4">
            <a:extLst>
              <a:ext uri="{FF2B5EF4-FFF2-40B4-BE49-F238E27FC236}">
                <a16:creationId xmlns:a16="http://schemas.microsoft.com/office/drawing/2014/main" id="{6B821758-00C6-9147-975E-7FC6645B0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r>
              <a:rPr lang="en-US" noProof="1"/>
              <a:t>Christian Pilato, Politecnico di Milano</a:t>
            </a:r>
          </a:p>
        </p:txBody>
      </p:sp>
    </p:spTree>
    <p:extLst>
      <p:ext uri="{BB962C8B-B14F-4D97-AF65-F5344CB8AC3E}">
        <p14:creationId xmlns:p14="http://schemas.microsoft.com/office/powerpoint/2010/main" val="2312814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F329361E-42D2-694E-9AE5-5E164CB62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EVEREST SDK: </a:t>
            </a:r>
            <a:r>
              <a:rPr lang="it-IT" u="sng" dirty="0"/>
              <a:t>System</a:t>
            </a:r>
            <a:r>
              <a:rPr lang="it-IT" dirty="0"/>
              <a:t> Development Kit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07B58B5-A258-9249-BCD4-E814E2DB4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ECF6A-13F7-418C-BBFC-95033FFCD5F1}" type="slidenum">
              <a:rPr lang="en-US" noProof="1" smtClean="0"/>
              <a:pPr/>
              <a:t>4</a:t>
            </a:fld>
            <a:endParaRPr lang="en-US" noProof="1"/>
          </a:p>
        </p:txBody>
      </p:sp>
      <p:sp>
        <p:nvSpPr>
          <p:cNvPr id="9" name="Segnaposto contenuto 4">
            <a:extLst>
              <a:ext uri="{FF2B5EF4-FFF2-40B4-BE49-F238E27FC236}">
                <a16:creationId xmlns:a16="http://schemas.microsoft.com/office/drawing/2014/main" id="{51F6BC89-8F00-7A48-83DB-C8D126257816}"/>
              </a:ext>
            </a:extLst>
          </p:cNvPr>
          <p:cNvSpPr txBox="1">
            <a:spLocks/>
          </p:cNvSpPr>
          <p:nvPr/>
        </p:nvSpPr>
        <p:spPr>
          <a:xfrm>
            <a:off x="117873" y="710293"/>
            <a:ext cx="8908256" cy="3976007"/>
          </a:xfr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500"/>
              </a:spcBef>
              <a:buFont typeface="Arial" panose="020B0604020202020204" pitchFamily="34" charset="0"/>
              <a:buNone/>
            </a:pPr>
            <a:r>
              <a:rPr lang="it-IT" b="1" dirty="0" err="1">
                <a:solidFill>
                  <a:srgbClr val="C00000"/>
                </a:solidFill>
              </a:rPr>
              <a:t>Four</a:t>
            </a:r>
            <a:r>
              <a:rPr lang="it-IT" b="1" dirty="0">
                <a:solidFill>
                  <a:srgbClr val="C00000"/>
                </a:solidFill>
              </a:rPr>
              <a:t> major </a:t>
            </a:r>
            <a:r>
              <a:rPr lang="it-IT" b="1" dirty="0" err="1">
                <a:solidFill>
                  <a:srgbClr val="C00000"/>
                </a:solidFill>
              </a:rPr>
              <a:t>phases</a:t>
            </a:r>
            <a:r>
              <a:rPr lang="it-IT" b="1" dirty="0">
                <a:solidFill>
                  <a:srgbClr val="C00000"/>
                </a:solidFill>
              </a:rPr>
              <a:t>:</a:t>
            </a:r>
          </a:p>
          <a:p>
            <a:pPr marL="385763" indent="-385763">
              <a:spcBef>
                <a:spcPts val="375"/>
              </a:spcBef>
              <a:buFont typeface="+mj-lt"/>
              <a:buAutoNum type="arabicPeriod"/>
            </a:pPr>
            <a:r>
              <a:rPr lang="it-IT" b="1" dirty="0"/>
              <a:t>Application </a:t>
            </a:r>
            <a:r>
              <a:rPr lang="it-IT" b="1" dirty="0" err="1"/>
              <a:t>specification</a:t>
            </a:r>
            <a:r>
              <a:rPr lang="it-IT" dirty="0"/>
              <a:t> (data ▻ </a:t>
            </a:r>
            <a:r>
              <a:rPr lang="it-IT" dirty="0" err="1"/>
              <a:t>application</a:t>
            </a:r>
            <a:r>
              <a:rPr lang="it-IT" dirty="0"/>
              <a:t> and </a:t>
            </a:r>
            <a:r>
              <a:rPr lang="it-IT" dirty="0" err="1"/>
              <a:t>requirements</a:t>
            </a:r>
            <a:r>
              <a:rPr lang="it-IT" dirty="0"/>
              <a:t>)</a:t>
            </a:r>
          </a:p>
          <a:p>
            <a:pPr marL="385763" indent="-385763">
              <a:spcBef>
                <a:spcPts val="375"/>
              </a:spcBef>
              <a:buFont typeface="+mj-lt"/>
              <a:buAutoNum type="arabicPeriod"/>
            </a:pPr>
            <a:r>
              <a:rPr lang="it-IT" b="1" dirty="0"/>
              <a:t>Architecture </a:t>
            </a:r>
            <a:r>
              <a:rPr lang="it-IT" b="1" dirty="0" err="1"/>
              <a:t>abstraction</a:t>
            </a:r>
            <a:r>
              <a:rPr lang="it-IT" dirty="0"/>
              <a:t> (target </a:t>
            </a:r>
            <a:r>
              <a:rPr lang="it-IT" dirty="0" err="1"/>
              <a:t>system</a:t>
            </a:r>
            <a:r>
              <a:rPr lang="it-IT" dirty="0"/>
              <a:t> ▻ arch. </a:t>
            </a:r>
            <a:r>
              <a:rPr lang="it-IT" dirty="0" err="1"/>
              <a:t>description</a:t>
            </a:r>
            <a:r>
              <a:rPr lang="it-IT" dirty="0"/>
              <a:t>)</a:t>
            </a:r>
          </a:p>
          <a:p>
            <a:pPr marL="385763" indent="-385763">
              <a:spcBef>
                <a:spcPts val="375"/>
              </a:spcBef>
              <a:buFont typeface="+mj-lt"/>
              <a:buAutoNum type="arabicPeriod"/>
            </a:pPr>
            <a:r>
              <a:rPr lang="it-IT" b="1" dirty="0"/>
              <a:t>Programming </a:t>
            </a:r>
            <a:r>
              <a:rPr lang="it-IT" b="1" dirty="0" err="1"/>
              <a:t>environment</a:t>
            </a:r>
            <a:r>
              <a:rPr lang="it-IT" b="1" dirty="0"/>
              <a:t> </a:t>
            </a:r>
            <a:r>
              <a:rPr lang="it-IT" dirty="0"/>
              <a:t>(</a:t>
            </a:r>
            <a:r>
              <a:rPr lang="it-IT" dirty="0" err="1"/>
              <a:t>app+arch+reqs</a:t>
            </a:r>
            <a:r>
              <a:rPr lang="it-IT" dirty="0"/>
              <a:t> </a:t>
            </a:r>
            <a:r>
              <a:rPr lang="it-IT" dirty="0" err="1"/>
              <a:t>desc</a:t>
            </a:r>
            <a:r>
              <a:rPr lang="it-IT" dirty="0"/>
              <a:t>. ▻ </a:t>
            </a:r>
            <a:r>
              <a:rPr lang="it-IT" dirty="0" err="1"/>
              <a:t>hw</a:t>
            </a:r>
            <a:r>
              <a:rPr lang="it-IT" dirty="0"/>
              <a:t>/</a:t>
            </a:r>
            <a:r>
              <a:rPr lang="it-IT" dirty="0" err="1"/>
              <a:t>sw</a:t>
            </a:r>
            <a:r>
              <a:rPr lang="it-IT" dirty="0"/>
              <a:t> bin.)</a:t>
            </a:r>
          </a:p>
          <a:p>
            <a:pPr marL="385763" indent="-385763">
              <a:spcBef>
                <a:spcPts val="375"/>
              </a:spcBef>
              <a:buFont typeface="+mj-lt"/>
              <a:buAutoNum type="arabicPeriod"/>
            </a:pPr>
            <a:r>
              <a:rPr lang="it-IT" b="1" dirty="0" err="1"/>
              <a:t>Execution</a:t>
            </a:r>
            <a:r>
              <a:rPr lang="it-IT" b="1" dirty="0"/>
              <a:t> </a:t>
            </a:r>
            <a:r>
              <a:rPr lang="it-IT" b="1" dirty="0" err="1"/>
              <a:t>monitoring</a:t>
            </a:r>
            <a:r>
              <a:rPr lang="it-IT" b="1" dirty="0"/>
              <a:t> and management </a:t>
            </a:r>
            <a:r>
              <a:rPr lang="it-IT" dirty="0"/>
              <a:t>(</a:t>
            </a:r>
            <a:r>
              <a:rPr lang="it-IT" dirty="0" err="1"/>
              <a:t>hw</a:t>
            </a:r>
            <a:r>
              <a:rPr lang="it-IT" dirty="0"/>
              <a:t>/</a:t>
            </a:r>
            <a:r>
              <a:rPr lang="it-IT" dirty="0" err="1"/>
              <a:t>sw</a:t>
            </a:r>
            <a:r>
              <a:rPr lang="it-IT" dirty="0"/>
              <a:t> bin. ▻ </a:t>
            </a:r>
            <a:r>
              <a:rPr lang="it-IT" dirty="0" err="1"/>
              <a:t>execution</a:t>
            </a:r>
            <a:r>
              <a:rPr lang="it-IT" dirty="0"/>
              <a:t>)</a:t>
            </a:r>
          </a:p>
          <a:p>
            <a:endParaRPr lang="it-IT" dirty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936A786C-BA7B-9247-BC81-F809FE34E4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536" y="2447554"/>
            <a:ext cx="6410265" cy="2456629"/>
          </a:xfrm>
          <a:prstGeom prst="rect">
            <a:avLst/>
          </a:prstGeom>
        </p:spPr>
      </p:pic>
      <p:sp>
        <p:nvSpPr>
          <p:cNvPr id="11" name="Segnaposto data 3">
            <a:extLst>
              <a:ext uri="{FF2B5EF4-FFF2-40B4-BE49-F238E27FC236}">
                <a16:creationId xmlns:a16="http://schemas.microsoft.com/office/drawing/2014/main" id="{C31DC13E-76C5-644F-88F7-FB96B80F41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6499" y="4767263"/>
            <a:ext cx="2349551" cy="273844"/>
          </a:xfrm>
        </p:spPr>
        <p:txBody>
          <a:bodyPr/>
          <a:lstStyle/>
          <a:p>
            <a:r>
              <a:rPr lang="en-US" noProof="1"/>
              <a:t>4 February 2021</a:t>
            </a:r>
          </a:p>
        </p:txBody>
      </p:sp>
      <p:sp>
        <p:nvSpPr>
          <p:cNvPr id="12" name="Segnaposto piè di pagina 4">
            <a:extLst>
              <a:ext uri="{FF2B5EF4-FFF2-40B4-BE49-F238E27FC236}">
                <a16:creationId xmlns:a16="http://schemas.microsoft.com/office/drawing/2014/main" id="{A294379C-A81C-094B-8611-E2F241946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r>
              <a:rPr lang="en-US" noProof="1"/>
              <a:t>Christian Pilato, Politecnico di Milano</a:t>
            </a:r>
          </a:p>
        </p:txBody>
      </p:sp>
    </p:spTree>
    <p:extLst>
      <p:ext uri="{BB962C8B-B14F-4D97-AF65-F5344CB8AC3E}">
        <p14:creationId xmlns:p14="http://schemas.microsoft.com/office/powerpoint/2010/main" val="4215118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4A1DBEBF-B5EB-BA48-9DE9-B9CCF0045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Application </a:t>
            </a:r>
            <a:r>
              <a:rPr lang="it-IT" dirty="0" err="1"/>
              <a:t>Concepts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98068D8-E3EC-FA43-BA6A-B33A64B84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ECF6A-13F7-418C-BBFC-95033FFCD5F1}" type="slidenum">
              <a:rPr lang="en-US" noProof="1" smtClean="0"/>
              <a:pPr/>
              <a:t>5</a:t>
            </a:fld>
            <a:endParaRPr lang="en-US" noProof="1"/>
          </a:p>
        </p:txBody>
      </p:sp>
      <p:sp>
        <p:nvSpPr>
          <p:cNvPr id="7" name="Segnaposto contenuto 4">
            <a:extLst>
              <a:ext uri="{FF2B5EF4-FFF2-40B4-BE49-F238E27FC236}">
                <a16:creationId xmlns:a16="http://schemas.microsoft.com/office/drawing/2014/main" id="{DD3F2350-85F6-104C-8485-73EDFFB073C5}"/>
              </a:ext>
            </a:extLst>
          </p:cNvPr>
          <p:cNvSpPr txBox="1">
            <a:spLocks/>
          </p:cNvSpPr>
          <p:nvPr/>
        </p:nvSpPr>
        <p:spPr>
          <a:xfrm>
            <a:off x="117873" y="819981"/>
            <a:ext cx="8908256" cy="3866319"/>
          </a:xfr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b="1" dirty="0">
                <a:solidFill>
                  <a:schemeClr val="accent2"/>
                </a:solidFill>
              </a:rPr>
              <a:t>Three use </a:t>
            </a:r>
            <a:r>
              <a:rPr lang="it-IT" b="1" dirty="0" err="1">
                <a:solidFill>
                  <a:schemeClr val="accent2"/>
                </a:solidFill>
              </a:rPr>
              <a:t>cases</a:t>
            </a:r>
            <a:r>
              <a:rPr lang="it-IT" b="1" dirty="0">
                <a:solidFill>
                  <a:schemeClr val="accent2"/>
                </a:solidFill>
              </a:rPr>
              <a:t> </a:t>
            </a:r>
            <a:r>
              <a:rPr lang="it-IT" b="1" dirty="0" err="1"/>
              <a:t>provided</a:t>
            </a:r>
            <a:r>
              <a:rPr lang="it-IT" b="1" dirty="0"/>
              <a:t> by the </a:t>
            </a:r>
            <a:r>
              <a:rPr lang="it-IT" b="1" dirty="0" err="1"/>
              <a:t>application</a:t>
            </a:r>
            <a:r>
              <a:rPr lang="it-IT" b="1" dirty="0"/>
              <a:t> </a:t>
            </a:r>
            <a:r>
              <a:rPr lang="it-IT" b="1" dirty="0" err="1"/>
              <a:t>partners</a:t>
            </a:r>
            <a:endParaRPr lang="it-IT" b="1" dirty="0"/>
          </a:p>
          <a:p>
            <a:pPr>
              <a:spcBef>
                <a:spcPts val="375"/>
              </a:spcBef>
            </a:pPr>
            <a:r>
              <a:rPr lang="it-IT" sz="1800" dirty="0" err="1"/>
              <a:t>Looking</a:t>
            </a:r>
            <a:r>
              <a:rPr lang="it-IT" sz="1800" dirty="0"/>
              <a:t> for </a:t>
            </a:r>
            <a:r>
              <a:rPr lang="it-IT" sz="1800" dirty="0">
                <a:solidFill>
                  <a:srgbClr val="C00000"/>
                </a:solidFill>
              </a:rPr>
              <a:t>hardware </a:t>
            </a:r>
            <a:r>
              <a:rPr lang="it-IT" sz="1800" dirty="0" err="1">
                <a:solidFill>
                  <a:srgbClr val="C00000"/>
                </a:solidFill>
              </a:rPr>
              <a:t>acceleration</a:t>
            </a:r>
            <a:r>
              <a:rPr lang="it-IT" sz="1800" dirty="0">
                <a:solidFill>
                  <a:srgbClr val="C00000"/>
                </a:solidFill>
              </a:rPr>
              <a:t> </a:t>
            </a:r>
            <a:r>
              <a:rPr lang="it-IT" sz="1800" dirty="0"/>
              <a:t>(intense data </a:t>
            </a:r>
            <a:r>
              <a:rPr lang="it-IT" sz="1800" dirty="0" err="1"/>
              <a:t>computation</a:t>
            </a:r>
            <a:r>
              <a:rPr lang="it-IT" sz="1800" dirty="0"/>
              <a:t>) with </a:t>
            </a:r>
            <a:r>
              <a:rPr lang="it-IT" sz="1800" dirty="0" err="1">
                <a:solidFill>
                  <a:srgbClr val="C00000"/>
                </a:solidFill>
              </a:rPr>
              <a:t>efficient</a:t>
            </a:r>
            <a:r>
              <a:rPr lang="it-IT" sz="1800" dirty="0">
                <a:solidFill>
                  <a:srgbClr val="C00000"/>
                </a:solidFill>
              </a:rPr>
              <a:t> and </a:t>
            </a:r>
            <a:r>
              <a:rPr lang="it-IT" sz="1800" dirty="0" err="1">
                <a:solidFill>
                  <a:srgbClr val="C00000"/>
                </a:solidFill>
              </a:rPr>
              <a:t>secure</a:t>
            </a:r>
            <a:r>
              <a:rPr lang="it-IT" sz="1800" dirty="0">
                <a:solidFill>
                  <a:srgbClr val="C00000"/>
                </a:solidFill>
              </a:rPr>
              <a:t> data management</a:t>
            </a:r>
            <a:r>
              <a:rPr lang="it-IT" sz="1800" dirty="0"/>
              <a:t> (</a:t>
            </a:r>
            <a:r>
              <a:rPr lang="it-IT" sz="1800" dirty="0" err="1"/>
              <a:t>distributed</a:t>
            </a:r>
            <a:r>
              <a:rPr lang="it-IT" sz="1800" dirty="0"/>
              <a:t> data </a:t>
            </a:r>
            <a:r>
              <a:rPr lang="it-IT" sz="1800" dirty="0" err="1"/>
              <a:t>sources</a:t>
            </a:r>
            <a:r>
              <a:rPr lang="it-IT" sz="1800" dirty="0"/>
              <a:t>)</a:t>
            </a:r>
          </a:p>
          <a:p>
            <a:pPr>
              <a:spcBef>
                <a:spcPts val="375"/>
              </a:spcBef>
            </a:pPr>
            <a:r>
              <a:rPr lang="it-IT" sz="1800" dirty="0" err="1"/>
              <a:t>Possibility</a:t>
            </a:r>
            <a:r>
              <a:rPr lang="it-IT" sz="1800" dirty="0"/>
              <a:t> of </a:t>
            </a:r>
            <a:r>
              <a:rPr lang="it-IT" sz="1800" dirty="0">
                <a:solidFill>
                  <a:srgbClr val="C00000"/>
                </a:solidFill>
              </a:rPr>
              <a:t>AI/ML-</a:t>
            </a:r>
            <a:r>
              <a:rPr lang="it-IT" sz="1800" dirty="0" err="1">
                <a:solidFill>
                  <a:srgbClr val="C00000"/>
                </a:solidFill>
              </a:rPr>
              <a:t>based</a:t>
            </a:r>
            <a:r>
              <a:rPr lang="it-IT" sz="1800" dirty="0">
                <a:solidFill>
                  <a:srgbClr val="C00000"/>
                </a:solidFill>
              </a:rPr>
              <a:t> </a:t>
            </a:r>
            <a:r>
              <a:rPr lang="it-IT" sz="1800" dirty="0" err="1">
                <a:solidFill>
                  <a:srgbClr val="C00000"/>
                </a:solidFill>
              </a:rPr>
              <a:t>decision</a:t>
            </a:r>
            <a:r>
              <a:rPr lang="it-IT" sz="1800" dirty="0">
                <a:solidFill>
                  <a:srgbClr val="C00000"/>
                </a:solidFill>
              </a:rPr>
              <a:t> </a:t>
            </a:r>
            <a:r>
              <a:rPr lang="it-IT" sz="1800" dirty="0" err="1">
                <a:solidFill>
                  <a:srgbClr val="C00000"/>
                </a:solidFill>
              </a:rPr>
              <a:t>making</a:t>
            </a:r>
            <a:endParaRPr lang="it-IT" sz="1800" dirty="0">
              <a:solidFill>
                <a:srgbClr val="C00000"/>
              </a:solidFill>
            </a:endParaRPr>
          </a:p>
          <a:p>
            <a:pPr>
              <a:spcBef>
                <a:spcPts val="375"/>
              </a:spcBef>
              <a:buClr>
                <a:schemeClr val="tx1"/>
              </a:buClr>
            </a:pPr>
            <a:r>
              <a:rPr lang="it-IT" sz="1800" dirty="0">
                <a:solidFill>
                  <a:srgbClr val="C00000"/>
                </a:solidFill>
              </a:rPr>
              <a:t>Combination</a:t>
            </a:r>
            <a:r>
              <a:rPr lang="it-IT" sz="1800" dirty="0"/>
              <a:t> of the </a:t>
            </a:r>
            <a:r>
              <a:rPr lang="it-IT" sz="1800" dirty="0" err="1"/>
              <a:t>tasks</a:t>
            </a:r>
            <a:r>
              <a:rPr lang="it-IT" sz="1800" dirty="0"/>
              <a:t> in</a:t>
            </a:r>
            <a:r>
              <a:rPr lang="it-IT" sz="1800" dirty="0">
                <a:solidFill>
                  <a:srgbClr val="C00000"/>
                </a:solidFill>
              </a:rPr>
              <a:t> </a:t>
            </a:r>
            <a:r>
              <a:rPr lang="it-IT" sz="1800" dirty="0" err="1">
                <a:solidFill>
                  <a:srgbClr val="C00000"/>
                </a:solidFill>
              </a:rPr>
              <a:t>different</a:t>
            </a:r>
            <a:r>
              <a:rPr lang="it-IT" sz="1800" dirty="0">
                <a:solidFill>
                  <a:srgbClr val="C00000"/>
                </a:solidFill>
              </a:rPr>
              <a:t> </a:t>
            </a:r>
            <a:r>
              <a:rPr lang="it-IT" sz="1800" dirty="0" err="1">
                <a:solidFill>
                  <a:srgbClr val="C00000"/>
                </a:solidFill>
              </a:rPr>
              <a:t>pipelines</a:t>
            </a:r>
            <a:endParaRPr lang="it-IT" sz="1800" dirty="0">
              <a:solidFill>
                <a:srgbClr val="C0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it-IT" b="1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E5B7AEDD-C1CC-9E4F-AB7A-793296C60C32}"/>
              </a:ext>
            </a:extLst>
          </p:cNvPr>
          <p:cNvSpPr/>
          <p:nvPr/>
        </p:nvSpPr>
        <p:spPr>
          <a:xfrm>
            <a:off x="153700" y="2398850"/>
            <a:ext cx="3000561" cy="5078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it-IT" sz="1350" b="1" dirty="0" err="1">
                <a:latin typeface="Arial" panose="020B0604020202020204" pitchFamily="34" charset="0"/>
                <a:cs typeface="Arial" panose="020B0604020202020204" pitchFamily="34" charset="0"/>
              </a:rPr>
              <a:t>Weather-based</a:t>
            </a:r>
            <a:r>
              <a:rPr lang="it-IT" sz="13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350" b="1" dirty="0" err="1">
                <a:latin typeface="Arial" panose="020B0604020202020204" pitchFamily="34" charset="0"/>
                <a:cs typeface="Arial" panose="020B0604020202020204" pitchFamily="34" charset="0"/>
              </a:rPr>
              <a:t>prediction</a:t>
            </a:r>
            <a:r>
              <a:rPr lang="it-IT" sz="1350" b="1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it-IT" sz="1350" b="1" dirty="0" err="1">
                <a:latin typeface="Arial" panose="020B0604020202020204" pitchFamily="34" charset="0"/>
                <a:cs typeface="Arial" panose="020B0604020202020204" pitchFamily="34" charset="0"/>
              </a:rPr>
              <a:t>renewable</a:t>
            </a:r>
            <a:r>
              <a:rPr lang="it-IT" sz="13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350" b="1" dirty="0" err="1"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  <a:r>
              <a:rPr lang="it-IT" sz="1350" b="1" dirty="0">
                <a:latin typeface="Arial" panose="020B0604020202020204" pitchFamily="34" charset="0"/>
                <a:cs typeface="Arial" panose="020B0604020202020204" pitchFamily="34" charset="0"/>
              </a:rPr>
              <a:t> production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61E4E397-167E-5146-BAAF-C072E26BC650}"/>
              </a:ext>
            </a:extLst>
          </p:cNvPr>
          <p:cNvSpPr/>
          <p:nvPr/>
        </p:nvSpPr>
        <p:spPr>
          <a:xfrm>
            <a:off x="5207437" y="1546316"/>
            <a:ext cx="3464410" cy="30008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it-IT" sz="1350" b="1" dirty="0">
                <a:latin typeface="Arial" panose="020B0604020202020204" pitchFamily="34" charset="0"/>
                <a:cs typeface="Arial" panose="020B0604020202020204" pitchFamily="34" charset="0"/>
              </a:rPr>
              <a:t>Air-</a:t>
            </a:r>
            <a:r>
              <a:rPr lang="it-IT" sz="1350" b="1" dirty="0" err="1"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r>
              <a:rPr lang="it-IT" sz="13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350" b="1" dirty="0" err="1">
                <a:latin typeface="Arial" panose="020B0604020202020204" pitchFamily="34" charset="0"/>
                <a:cs typeface="Arial" panose="020B0604020202020204" pitchFamily="34" charset="0"/>
              </a:rPr>
              <a:t>monitoring</a:t>
            </a:r>
            <a:r>
              <a:rPr lang="it-IT" sz="1350" b="1" dirty="0">
                <a:latin typeface="Arial" panose="020B0604020202020204" pitchFamily="34" charset="0"/>
                <a:cs typeface="Arial" panose="020B0604020202020204" pitchFamily="34" charset="0"/>
              </a:rPr>
              <a:t> in industrial </a:t>
            </a:r>
            <a:r>
              <a:rPr lang="it-IT" sz="1350" b="1" dirty="0" err="1">
                <a:latin typeface="Arial" panose="020B0604020202020204" pitchFamily="34" charset="0"/>
                <a:cs typeface="Arial" panose="020B0604020202020204" pitchFamily="34" charset="0"/>
              </a:rPr>
              <a:t>sites</a:t>
            </a:r>
            <a:endParaRPr lang="it-IT" sz="13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A5FE0C82-915B-1D4D-AA35-F920006C2956}"/>
              </a:ext>
            </a:extLst>
          </p:cNvPr>
          <p:cNvSpPr/>
          <p:nvPr/>
        </p:nvSpPr>
        <p:spPr>
          <a:xfrm>
            <a:off x="5098241" y="1909790"/>
            <a:ext cx="2719416" cy="5078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it-IT" sz="1350" b="1" dirty="0" err="1">
                <a:latin typeface="Arial" panose="020B0604020202020204" pitchFamily="34" charset="0"/>
                <a:cs typeface="Arial" panose="020B0604020202020204" pitchFamily="34" charset="0"/>
              </a:rPr>
              <a:t>Traffic</a:t>
            </a:r>
            <a:r>
              <a:rPr lang="it-IT" sz="13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350" b="1" dirty="0" err="1">
                <a:latin typeface="Arial" panose="020B0604020202020204" pitchFamily="34" charset="0"/>
                <a:cs typeface="Arial" panose="020B0604020202020204" pitchFamily="34" charset="0"/>
              </a:rPr>
              <a:t>modelling</a:t>
            </a:r>
            <a:r>
              <a:rPr lang="it-IT" sz="1350" b="1" dirty="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it-IT" sz="1350" b="1" dirty="0" err="1">
                <a:latin typeface="Arial" panose="020B0604020202020204" pitchFamily="34" charset="0"/>
                <a:cs typeface="Arial" panose="020B0604020202020204" pitchFamily="34" charset="0"/>
              </a:rPr>
              <a:t>intelligent</a:t>
            </a:r>
            <a:r>
              <a:rPr lang="it-IT" sz="13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350" b="1" dirty="0" err="1">
                <a:latin typeface="Arial" panose="020B0604020202020204" pitchFamily="34" charset="0"/>
                <a:cs typeface="Arial" panose="020B0604020202020204" pitchFamily="34" charset="0"/>
              </a:rPr>
              <a:t>transportation</a:t>
            </a:r>
            <a:r>
              <a:rPr lang="it-IT" sz="13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1" name="image9.png">
            <a:extLst>
              <a:ext uri="{FF2B5EF4-FFF2-40B4-BE49-F238E27FC236}">
                <a16:creationId xmlns:a16="http://schemas.microsoft.com/office/drawing/2014/main" id="{4C9820BD-34B5-AA4D-BBD6-8BFD1A498225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826413" y="2617600"/>
            <a:ext cx="2745587" cy="2032061"/>
          </a:xfrm>
          <a:prstGeom prst="rect">
            <a:avLst/>
          </a:prstGeom>
          <a:ln/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3B076417-38D2-8B48-92FA-7D0DFDE79FA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114" y="2458103"/>
            <a:ext cx="3117056" cy="216217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Segnaposto data 3">
            <a:extLst>
              <a:ext uri="{FF2B5EF4-FFF2-40B4-BE49-F238E27FC236}">
                <a16:creationId xmlns:a16="http://schemas.microsoft.com/office/drawing/2014/main" id="{E111F1A3-48EF-A348-B89B-6F91D8FF54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6499" y="4767263"/>
            <a:ext cx="2349551" cy="273844"/>
          </a:xfrm>
        </p:spPr>
        <p:txBody>
          <a:bodyPr/>
          <a:lstStyle/>
          <a:p>
            <a:r>
              <a:rPr lang="en-US" noProof="1"/>
              <a:t>4 February 2021</a:t>
            </a:r>
          </a:p>
        </p:txBody>
      </p:sp>
      <p:sp>
        <p:nvSpPr>
          <p:cNvPr id="14" name="Segnaposto piè di pagina 4">
            <a:extLst>
              <a:ext uri="{FF2B5EF4-FFF2-40B4-BE49-F238E27FC236}">
                <a16:creationId xmlns:a16="http://schemas.microsoft.com/office/drawing/2014/main" id="{6257510A-BBB4-C840-879B-E46E79220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r>
              <a:rPr lang="en-US" noProof="1"/>
              <a:t>Christian Pilato, Politecnico di Milano</a:t>
            </a:r>
          </a:p>
        </p:txBody>
      </p:sp>
    </p:spTree>
    <p:extLst>
      <p:ext uri="{BB962C8B-B14F-4D97-AF65-F5344CB8AC3E}">
        <p14:creationId xmlns:p14="http://schemas.microsoft.com/office/powerpoint/2010/main" val="1937808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2A74D48A-AEA9-C14F-B2DD-BD011B24B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Data, Applications and </a:t>
            </a:r>
            <a:r>
              <a:rPr lang="it-IT" dirty="0" err="1"/>
              <a:t>Benchmarks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07F5D3A-78F8-8C44-9E44-FE02A7477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ECF6A-13F7-418C-BBFC-95033FFCD5F1}" type="slidenum">
              <a:rPr lang="en-US" noProof="1" smtClean="0"/>
              <a:pPr/>
              <a:t>6</a:t>
            </a:fld>
            <a:endParaRPr lang="en-US" noProof="1"/>
          </a:p>
        </p:txBody>
      </p:sp>
      <p:sp>
        <p:nvSpPr>
          <p:cNvPr id="7" name="Segnaposto contenuto 4">
            <a:extLst>
              <a:ext uri="{FF2B5EF4-FFF2-40B4-BE49-F238E27FC236}">
                <a16:creationId xmlns:a16="http://schemas.microsoft.com/office/drawing/2014/main" id="{3F2F232F-D348-9E46-A5C6-96921E98624A}"/>
              </a:ext>
            </a:extLst>
          </p:cNvPr>
          <p:cNvSpPr txBox="1">
            <a:spLocks/>
          </p:cNvSpPr>
          <p:nvPr/>
        </p:nvSpPr>
        <p:spPr>
          <a:xfrm>
            <a:off x="117873" y="805343"/>
            <a:ext cx="8908256" cy="4144345"/>
          </a:xfr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500"/>
              </a:spcBef>
              <a:buFont typeface="Arial" panose="020B0604020202020204" pitchFamily="34" charset="0"/>
              <a:buNone/>
            </a:pPr>
            <a:r>
              <a:rPr lang="it-IT" b="1" dirty="0" err="1">
                <a:solidFill>
                  <a:srgbClr val="C00000"/>
                </a:solidFill>
              </a:rPr>
              <a:t>Research</a:t>
            </a:r>
            <a:r>
              <a:rPr lang="it-IT" b="1" dirty="0">
                <a:solidFill>
                  <a:srgbClr val="C00000"/>
                </a:solidFill>
              </a:rPr>
              <a:t> data</a:t>
            </a:r>
            <a:r>
              <a:rPr lang="it-IT" dirty="0"/>
              <a:t> </a:t>
            </a:r>
          </a:p>
          <a:p>
            <a:r>
              <a:rPr lang="it-IT" dirty="0"/>
              <a:t>Format, </a:t>
            </a:r>
            <a:r>
              <a:rPr lang="it-IT" dirty="0" err="1"/>
              <a:t>sources</a:t>
            </a:r>
            <a:r>
              <a:rPr lang="it-IT" dirty="0"/>
              <a:t>, </a:t>
            </a:r>
            <a:r>
              <a:rPr lang="it-IT" dirty="0" err="1"/>
              <a:t>size</a:t>
            </a:r>
            <a:r>
              <a:rPr lang="it-IT" dirty="0"/>
              <a:t>, </a:t>
            </a:r>
            <a:r>
              <a:rPr lang="it-IT" dirty="0" err="1"/>
              <a:t>access</a:t>
            </a:r>
            <a:r>
              <a:rPr lang="it-IT" dirty="0"/>
              <a:t> </a:t>
            </a:r>
            <a:r>
              <a:rPr lang="it-IT" dirty="0" err="1"/>
              <a:t>patterns</a:t>
            </a:r>
            <a:r>
              <a:rPr lang="it-IT" dirty="0"/>
              <a:t>: </a:t>
            </a:r>
            <a:r>
              <a:rPr lang="it-IT" dirty="0" err="1"/>
              <a:t>key</a:t>
            </a:r>
            <a:r>
              <a:rPr lang="it-IT" dirty="0"/>
              <a:t> </a:t>
            </a:r>
            <a:r>
              <a:rPr lang="it-IT" dirty="0" err="1"/>
              <a:t>elements</a:t>
            </a:r>
            <a:r>
              <a:rPr lang="it-IT" dirty="0"/>
              <a:t> for </a:t>
            </a:r>
            <a:r>
              <a:rPr lang="it-IT" dirty="0" err="1"/>
              <a:t>efficient</a:t>
            </a:r>
            <a:r>
              <a:rPr lang="it-IT" dirty="0"/>
              <a:t> </a:t>
            </a:r>
            <a:r>
              <a:rPr lang="it-IT" dirty="0" err="1"/>
              <a:t>optimization</a:t>
            </a:r>
            <a:endParaRPr lang="it-IT" dirty="0"/>
          </a:p>
          <a:p>
            <a:r>
              <a:rPr lang="it-IT" dirty="0" err="1"/>
              <a:t>Available</a:t>
            </a:r>
            <a:r>
              <a:rPr lang="it-IT" dirty="0"/>
              <a:t> for </a:t>
            </a:r>
            <a:r>
              <a:rPr lang="it-IT" b="1" dirty="0"/>
              <a:t>Open </a:t>
            </a:r>
            <a:r>
              <a:rPr lang="it-IT" b="1" dirty="0" err="1"/>
              <a:t>Research</a:t>
            </a:r>
            <a:r>
              <a:rPr lang="it-IT" b="1" dirty="0"/>
              <a:t> Data</a:t>
            </a:r>
            <a:r>
              <a:rPr lang="it-IT" dirty="0"/>
              <a:t>: "</a:t>
            </a:r>
            <a:r>
              <a:rPr lang="en" i="1" dirty="0"/>
              <a:t>for managing the data generated and collected during the project"</a:t>
            </a:r>
            <a:endParaRPr lang="it-IT" i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it-IT" b="1" dirty="0" err="1">
                <a:solidFill>
                  <a:srgbClr val="C00000"/>
                </a:solidFill>
              </a:rPr>
              <a:t>Coordinated</a:t>
            </a:r>
            <a:r>
              <a:rPr lang="it-IT" b="1" dirty="0">
                <a:solidFill>
                  <a:srgbClr val="C00000"/>
                </a:solidFill>
              </a:rPr>
              <a:t> </a:t>
            </a:r>
            <a:r>
              <a:rPr lang="it-IT" b="1" dirty="0" err="1">
                <a:solidFill>
                  <a:srgbClr val="C00000"/>
                </a:solidFill>
              </a:rPr>
              <a:t>action</a:t>
            </a:r>
            <a:r>
              <a:rPr lang="it-IT" b="1" dirty="0">
                <a:solidFill>
                  <a:srgbClr val="C00000"/>
                </a:solidFill>
              </a:rPr>
              <a:t> for </a:t>
            </a:r>
            <a:r>
              <a:rPr lang="it-IT" b="1" dirty="0" err="1">
                <a:solidFill>
                  <a:srgbClr val="C00000"/>
                </a:solidFill>
              </a:rPr>
              <a:t>application</a:t>
            </a:r>
            <a:r>
              <a:rPr lang="it-IT" b="1" dirty="0">
                <a:solidFill>
                  <a:srgbClr val="C00000"/>
                </a:solidFill>
              </a:rPr>
              <a:t> </a:t>
            </a:r>
            <a:r>
              <a:rPr lang="it-IT" b="1" dirty="0" err="1">
                <a:solidFill>
                  <a:srgbClr val="C00000"/>
                </a:solidFill>
              </a:rPr>
              <a:t>description</a:t>
            </a:r>
            <a:r>
              <a:rPr lang="it-IT" dirty="0"/>
              <a:t> </a:t>
            </a:r>
          </a:p>
          <a:p>
            <a:r>
              <a:rPr lang="it-IT" dirty="0" err="1"/>
              <a:t>Functionality</a:t>
            </a:r>
            <a:r>
              <a:rPr lang="it-IT" dirty="0"/>
              <a:t> </a:t>
            </a:r>
            <a:r>
              <a:rPr lang="it-IT" dirty="0" err="1"/>
              <a:t>specification</a:t>
            </a:r>
            <a:r>
              <a:rPr lang="it-IT" dirty="0"/>
              <a:t> (</a:t>
            </a:r>
            <a:r>
              <a:rPr lang="it-IT" b="1" dirty="0" err="1">
                <a:solidFill>
                  <a:schemeClr val="accent6">
                    <a:lumMod val="50000"/>
                  </a:schemeClr>
                </a:solidFill>
              </a:rPr>
              <a:t>Spark</a:t>
            </a:r>
            <a:r>
              <a:rPr lang="it-IT" dirty="0"/>
              <a:t>, </a:t>
            </a:r>
            <a:r>
              <a:rPr lang="it-IT" b="1" dirty="0" err="1">
                <a:solidFill>
                  <a:schemeClr val="accent6">
                    <a:lumMod val="50000"/>
                  </a:schemeClr>
                </a:solidFill>
              </a:rPr>
              <a:t>HyperLoom</a:t>
            </a:r>
            <a:r>
              <a:rPr lang="it-IT" dirty="0"/>
              <a:t>, </a:t>
            </a:r>
            <a:r>
              <a:rPr lang="it-IT" b="1" dirty="0">
                <a:solidFill>
                  <a:schemeClr val="accent6">
                    <a:lumMod val="50000"/>
                  </a:schemeClr>
                </a:solidFill>
              </a:rPr>
              <a:t>ML </a:t>
            </a:r>
            <a:r>
              <a:rPr lang="it-IT" b="1" dirty="0" err="1">
                <a:solidFill>
                  <a:schemeClr val="accent6">
                    <a:lumMod val="50000"/>
                  </a:schemeClr>
                </a:solidFill>
              </a:rPr>
              <a:t>frameworks</a:t>
            </a:r>
            <a:r>
              <a:rPr lang="it-IT" dirty="0"/>
              <a:t>)</a:t>
            </a:r>
          </a:p>
          <a:p>
            <a:pPr lvl="1"/>
            <a:r>
              <a:rPr lang="it-IT" dirty="0" err="1"/>
              <a:t>Specification</a:t>
            </a:r>
            <a:r>
              <a:rPr lang="it-IT" dirty="0"/>
              <a:t> </a:t>
            </a:r>
            <a:r>
              <a:rPr lang="it-IT" dirty="0" err="1"/>
              <a:t>languages</a:t>
            </a:r>
            <a:r>
              <a:rPr lang="it-IT" dirty="0"/>
              <a:t>, format of </a:t>
            </a:r>
            <a:r>
              <a:rPr lang="it-IT" dirty="0" err="1"/>
              <a:t>workflow</a:t>
            </a:r>
            <a:r>
              <a:rPr lang="it-IT" dirty="0"/>
              <a:t> </a:t>
            </a:r>
            <a:r>
              <a:rPr lang="it-IT" dirty="0" err="1"/>
              <a:t>pipelines</a:t>
            </a:r>
            <a:r>
              <a:rPr lang="it-IT" dirty="0"/>
              <a:t> &amp; </a:t>
            </a:r>
            <a:r>
              <a:rPr lang="it-IT" dirty="0" err="1"/>
              <a:t>kernels</a:t>
            </a:r>
            <a:r>
              <a:rPr lang="it-IT" dirty="0"/>
              <a:t> (</a:t>
            </a:r>
            <a:r>
              <a:rPr lang="it-IT" b="1" dirty="0">
                <a:solidFill>
                  <a:schemeClr val="accent6">
                    <a:lumMod val="50000"/>
                  </a:schemeClr>
                </a:solidFill>
              </a:rPr>
              <a:t>C/C++</a:t>
            </a:r>
            <a:r>
              <a:rPr lang="it-IT" dirty="0"/>
              <a:t>, </a:t>
            </a:r>
            <a:r>
              <a:rPr lang="it-IT" b="1" dirty="0">
                <a:solidFill>
                  <a:schemeClr val="accent6">
                    <a:lumMod val="50000"/>
                  </a:schemeClr>
                </a:solidFill>
              </a:rPr>
              <a:t>DSL</a:t>
            </a:r>
            <a:r>
              <a:rPr lang="it-IT" dirty="0"/>
              <a:t>)</a:t>
            </a:r>
          </a:p>
          <a:p>
            <a:pPr lvl="1"/>
            <a:r>
              <a:rPr lang="it-IT" dirty="0"/>
              <a:t>Non-</a:t>
            </a:r>
            <a:r>
              <a:rPr lang="it-IT" dirty="0" err="1"/>
              <a:t>functional</a:t>
            </a:r>
            <a:r>
              <a:rPr lang="it-IT" dirty="0"/>
              <a:t> </a:t>
            </a:r>
            <a:r>
              <a:rPr lang="it-IT" dirty="0" err="1"/>
              <a:t>properties</a:t>
            </a:r>
            <a:r>
              <a:rPr lang="it-IT" dirty="0"/>
              <a:t> (e.g., security </a:t>
            </a:r>
            <a:r>
              <a:rPr lang="it-IT" dirty="0" err="1"/>
              <a:t>requirements</a:t>
            </a:r>
            <a:r>
              <a:rPr lang="it-IT" dirty="0"/>
              <a:t>) (</a:t>
            </a:r>
            <a:r>
              <a:rPr lang="it-IT" b="1" dirty="0">
                <a:solidFill>
                  <a:schemeClr val="accent6">
                    <a:lumMod val="50000"/>
                  </a:schemeClr>
                </a:solidFill>
              </a:rPr>
              <a:t>DSL</a:t>
            </a:r>
            <a:r>
              <a:rPr lang="it-IT" dirty="0"/>
              <a:t>, </a:t>
            </a:r>
            <a:r>
              <a:rPr lang="it-IT" b="1" dirty="0" err="1">
                <a:solidFill>
                  <a:schemeClr val="accent6">
                    <a:lumMod val="50000"/>
                  </a:schemeClr>
                </a:solidFill>
              </a:rPr>
              <a:t>Annotations</a:t>
            </a:r>
            <a:r>
              <a:rPr lang="it-IT" dirty="0"/>
              <a:t>)</a:t>
            </a:r>
          </a:p>
          <a:p>
            <a:r>
              <a:rPr lang="it-IT" dirty="0" err="1"/>
              <a:t>Execution</a:t>
            </a:r>
            <a:r>
              <a:rPr lang="it-IT" dirty="0"/>
              <a:t> model (</a:t>
            </a:r>
            <a:r>
              <a:rPr lang="it-IT" b="1" dirty="0" err="1">
                <a:solidFill>
                  <a:schemeClr val="accent6">
                    <a:lumMod val="50000"/>
                  </a:schemeClr>
                </a:solidFill>
              </a:rPr>
              <a:t>HyperLoom</a:t>
            </a:r>
            <a:r>
              <a:rPr lang="it-IT" dirty="0"/>
              <a:t>, </a:t>
            </a:r>
            <a:r>
              <a:rPr lang="it-IT" b="1" dirty="0" err="1">
                <a:solidFill>
                  <a:schemeClr val="accent6">
                    <a:lumMod val="50000"/>
                  </a:schemeClr>
                </a:solidFill>
              </a:rPr>
              <a:t>VoSys</a:t>
            </a:r>
            <a:r>
              <a:rPr lang="it-IT" b="1" dirty="0">
                <a:solidFill>
                  <a:schemeClr val="accent6">
                    <a:lumMod val="50000"/>
                  </a:schemeClr>
                </a:solidFill>
              </a:rPr>
              <a:t> Runtime</a:t>
            </a:r>
            <a:r>
              <a:rPr lang="it-IT" dirty="0"/>
              <a:t>, </a:t>
            </a:r>
            <a:r>
              <a:rPr lang="it-IT" b="1" dirty="0">
                <a:solidFill>
                  <a:schemeClr val="accent6">
                    <a:lumMod val="50000"/>
                  </a:schemeClr>
                </a:solidFill>
              </a:rPr>
              <a:t>Platform </a:t>
            </a:r>
            <a:r>
              <a:rPr lang="it-IT" b="1" dirty="0" err="1">
                <a:solidFill>
                  <a:schemeClr val="accent6">
                    <a:lumMod val="50000"/>
                  </a:schemeClr>
                </a:solidFill>
              </a:rPr>
              <a:t>libs</a:t>
            </a:r>
            <a:r>
              <a:rPr lang="it-IT" dirty="0"/>
              <a:t>)</a:t>
            </a:r>
          </a:p>
          <a:p>
            <a:pPr lvl="1"/>
            <a:r>
              <a:rPr lang="it-IT" dirty="0" err="1"/>
              <a:t>Interaction</a:t>
            </a:r>
            <a:r>
              <a:rPr lang="it-IT" dirty="0"/>
              <a:t> with the </a:t>
            </a:r>
            <a:r>
              <a:rPr lang="it-IT" dirty="0" err="1"/>
              <a:t>platform</a:t>
            </a:r>
            <a:r>
              <a:rPr lang="it-IT" dirty="0"/>
              <a:t>/</a:t>
            </a:r>
            <a:r>
              <a:rPr lang="it-IT" dirty="0" err="1"/>
              <a:t>runtime</a:t>
            </a:r>
            <a:r>
              <a:rPr lang="it-IT" dirty="0"/>
              <a:t> (</a:t>
            </a:r>
            <a:r>
              <a:rPr lang="it-IT" b="1" dirty="0"/>
              <a:t>bottom-up</a:t>
            </a:r>
            <a:r>
              <a:rPr lang="it-IT" dirty="0"/>
              <a:t>: </a:t>
            </a:r>
            <a:r>
              <a:rPr lang="it-IT" dirty="0" err="1"/>
              <a:t>abstraction</a:t>
            </a:r>
            <a:r>
              <a:rPr lang="it-IT" dirty="0"/>
              <a:t> of arch. </a:t>
            </a:r>
            <a:r>
              <a:rPr lang="it-IT" dirty="0" err="1"/>
              <a:t>details</a:t>
            </a:r>
            <a:r>
              <a:rPr lang="it-IT" dirty="0"/>
              <a:t> and </a:t>
            </a:r>
            <a:r>
              <a:rPr lang="it-IT" b="1" dirty="0"/>
              <a:t>top-down</a:t>
            </a:r>
            <a:r>
              <a:rPr lang="it-IT" dirty="0"/>
              <a:t>: </a:t>
            </a:r>
            <a:r>
              <a:rPr lang="it-IT" dirty="0" err="1"/>
              <a:t>implementation</a:t>
            </a:r>
            <a:r>
              <a:rPr lang="it-IT" dirty="0"/>
              <a:t> of </a:t>
            </a:r>
            <a:r>
              <a:rPr lang="it-IT" dirty="0" err="1"/>
              <a:t>app</a:t>
            </a:r>
            <a:r>
              <a:rPr lang="it-IT" dirty="0"/>
              <a:t>. </a:t>
            </a:r>
            <a:r>
              <a:rPr lang="it-IT" dirty="0" err="1"/>
              <a:t>functionality</a:t>
            </a:r>
            <a:r>
              <a:rPr lang="it-IT" dirty="0"/>
              <a:t>)</a:t>
            </a:r>
          </a:p>
        </p:txBody>
      </p:sp>
      <p:sp>
        <p:nvSpPr>
          <p:cNvPr id="8" name="Segnaposto data 3">
            <a:extLst>
              <a:ext uri="{FF2B5EF4-FFF2-40B4-BE49-F238E27FC236}">
                <a16:creationId xmlns:a16="http://schemas.microsoft.com/office/drawing/2014/main" id="{73484D6E-ACCB-F24D-80FA-DF89E062DB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6499" y="4767263"/>
            <a:ext cx="2349551" cy="273844"/>
          </a:xfrm>
        </p:spPr>
        <p:txBody>
          <a:bodyPr/>
          <a:lstStyle/>
          <a:p>
            <a:r>
              <a:rPr lang="en-US" noProof="1"/>
              <a:t>4 February 2021</a:t>
            </a:r>
          </a:p>
        </p:txBody>
      </p:sp>
      <p:sp>
        <p:nvSpPr>
          <p:cNvPr id="9" name="Segnaposto piè di pagina 4">
            <a:extLst>
              <a:ext uri="{FF2B5EF4-FFF2-40B4-BE49-F238E27FC236}">
                <a16:creationId xmlns:a16="http://schemas.microsoft.com/office/drawing/2014/main" id="{1CF21F6B-1AAC-7540-B2EE-48379FEB2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r>
              <a:rPr lang="en-US" noProof="1"/>
              <a:t>Christian Pilato, Politecnico di Milano</a:t>
            </a:r>
          </a:p>
        </p:txBody>
      </p:sp>
    </p:spTree>
    <p:extLst>
      <p:ext uri="{BB962C8B-B14F-4D97-AF65-F5344CB8AC3E}">
        <p14:creationId xmlns:p14="http://schemas.microsoft.com/office/powerpoint/2010/main" val="2256244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063816A7-BC2D-B447-B491-EEC9D441F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EVEREST Target System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8F99F05-0FD5-F54B-863C-74626A39C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ECF6A-13F7-418C-BBFC-95033FFCD5F1}" type="slidenum">
              <a:rPr lang="en-US" noProof="1" smtClean="0"/>
              <a:pPr/>
              <a:t>7</a:t>
            </a:fld>
            <a:endParaRPr lang="en-US" noProof="1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5C255CC-72AE-4747-B369-E00F2E5CF730}"/>
              </a:ext>
            </a:extLst>
          </p:cNvPr>
          <p:cNvSpPr/>
          <p:nvPr/>
        </p:nvSpPr>
        <p:spPr>
          <a:xfrm>
            <a:off x="427382" y="832798"/>
            <a:ext cx="8289234" cy="6524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pPr algn="ctr"/>
            <a:r>
              <a:rPr lang="it-IT" sz="21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Computing continuum</a:t>
            </a:r>
            <a:r>
              <a:rPr lang="it-IT" sz="21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</a:t>
            </a:r>
            <a:r>
              <a:rPr lang="it-IT" sz="21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enable</a:t>
            </a:r>
            <a:r>
              <a:rPr lang="it-IT" sz="21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21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cloud</a:t>
            </a:r>
            <a:r>
              <a:rPr lang="it-IT" sz="21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-to-</a:t>
            </a:r>
            <a:r>
              <a:rPr lang="it-IT" sz="21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edge</a:t>
            </a:r>
            <a:r>
              <a:rPr lang="it-IT" sz="21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21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integration</a:t>
            </a:r>
            <a:endParaRPr lang="en-US" sz="15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CF6DE7E3-1452-7E45-BB3D-06ABDBC941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174" y="1693768"/>
            <a:ext cx="4819650" cy="3042823"/>
          </a:xfrm>
          <a:prstGeom prst="rect">
            <a:avLst/>
          </a:prstGeom>
        </p:spPr>
      </p:pic>
      <p:sp>
        <p:nvSpPr>
          <p:cNvPr id="9" name="Rectangle 6">
            <a:extLst>
              <a:ext uri="{FF2B5EF4-FFF2-40B4-BE49-F238E27FC236}">
                <a16:creationId xmlns:a16="http://schemas.microsoft.com/office/drawing/2014/main" id="{231EA401-0FE7-6848-9017-5A5A2755783B}"/>
              </a:ext>
            </a:extLst>
          </p:cNvPr>
          <p:cNvSpPr/>
          <p:nvPr/>
        </p:nvSpPr>
        <p:spPr>
          <a:xfrm>
            <a:off x="7044151" y="3762587"/>
            <a:ext cx="1898144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FPGA-based heterogeneous architectures </a:t>
            </a:r>
            <a:r>
              <a:rPr lang="en-US" sz="12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(HLS and hardware acceleration)</a:t>
            </a: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0F722371-F785-3845-B6B4-7CD5B8ADA212}"/>
              </a:ext>
            </a:extLst>
          </p:cNvPr>
          <p:cNvSpPr/>
          <p:nvPr/>
        </p:nvSpPr>
        <p:spPr>
          <a:xfrm>
            <a:off x="141838" y="1872359"/>
            <a:ext cx="1958009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to combine different technologies? </a:t>
            </a:r>
          </a:p>
          <a:p>
            <a:pPr algn="ctr"/>
            <a:r>
              <a:rPr lang="en-US" sz="1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Physically: </a:t>
            </a:r>
            <a:r>
              <a:rPr lang="en-US" sz="12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Connectivity</a:t>
            </a:r>
          </a:p>
          <a:p>
            <a:pPr algn="ctr"/>
            <a:r>
              <a:rPr lang="en-US" sz="1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Logically: </a:t>
            </a:r>
            <a:r>
              <a:rPr lang="en-US" sz="12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Virtualization and dynamic adaptation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0F1BB2FE-A10C-A64E-B1E4-3DB18EE71F27}"/>
              </a:ext>
            </a:extLst>
          </p:cNvPr>
          <p:cNvSpPr/>
          <p:nvPr/>
        </p:nvSpPr>
        <p:spPr>
          <a:xfrm>
            <a:off x="6818244" y="1695487"/>
            <a:ext cx="2217542" cy="6109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anchor="ctr">
            <a:noAutofit/>
          </a:bodyPr>
          <a:lstStyle/>
          <a:p>
            <a:pPr algn="ctr"/>
            <a:r>
              <a:rPr lang="en-US" sz="1200" b="1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aim at outperforming centralized/homogeneous solutions</a:t>
            </a: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0F4CB434-26DF-9544-8692-BE4EA1993304}"/>
              </a:ext>
            </a:extLst>
          </p:cNvPr>
          <p:cNvSpPr/>
          <p:nvPr/>
        </p:nvSpPr>
        <p:spPr>
          <a:xfrm>
            <a:off x="296544" y="4180114"/>
            <a:ext cx="2521616" cy="276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to protect? Where? How?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B234508F-1BA5-D442-A310-3D74BC159F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932" y="3625614"/>
            <a:ext cx="1800840" cy="505854"/>
          </a:xfrm>
          <a:prstGeom prst="rect">
            <a:avLst/>
          </a:prstGeom>
        </p:spPr>
      </p:pic>
      <p:sp>
        <p:nvSpPr>
          <p:cNvPr id="14" name="Rectangle 6">
            <a:extLst>
              <a:ext uri="{FF2B5EF4-FFF2-40B4-BE49-F238E27FC236}">
                <a16:creationId xmlns:a16="http://schemas.microsoft.com/office/drawing/2014/main" id="{F35B69A6-ED51-F04D-AD4E-31A055D3F289}"/>
              </a:ext>
            </a:extLst>
          </p:cNvPr>
          <p:cNvSpPr/>
          <p:nvPr/>
        </p:nvSpPr>
        <p:spPr>
          <a:xfrm>
            <a:off x="249124" y="4483199"/>
            <a:ext cx="2616454" cy="276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to specify security </a:t>
            </a:r>
            <a:r>
              <a:rPr lang="en-US" sz="12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req's</a:t>
            </a:r>
            <a:r>
              <a:rPr lang="en-US" sz="12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(DSL)?</a:t>
            </a:r>
          </a:p>
        </p:txBody>
      </p:sp>
      <p:sp>
        <p:nvSpPr>
          <p:cNvPr id="15" name="Segnaposto data 3">
            <a:extLst>
              <a:ext uri="{FF2B5EF4-FFF2-40B4-BE49-F238E27FC236}">
                <a16:creationId xmlns:a16="http://schemas.microsoft.com/office/drawing/2014/main" id="{21B92ED1-BEEE-EA4C-840F-D98D4F0AB7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6499" y="4767263"/>
            <a:ext cx="2349551" cy="273844"/>
          </a:xfrm>
        </p:spPr>
        <p:txBody>
          <a:bodyPr/>
          <a:lstStyle/>
          <a:p>
            <a:r>
              <a:rPr lang="en-US" noProof="1"/>
              <a:t>4 February 2021</a:t>
            </a:r>
          </a:p>
        </p:txBody>
      </p:sp>
      <p:sp>
        <p:nvSpPr>
          <p:cNvPr id="16" name="Segnaposto piè di pagina 4">
            <a:extLst>
              <a:ext uri="{FF2B5EF4-FFF2-40B4-BE49-F238E27FC236}">
                <a16:creationId xmlns:a16="http://schemas.microsoft.com/office/drawing/2014/main" id="{9CA3258C-FDCE-1845-98BC-9D58F73BC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r>
              <a:rPr lang="en-US" noProof="1"/>
              <a:t>Christian Pilato, Politecnico di Milano</a:t>
            </a:r>
          </a:p>
        </p:txBody>
      </p:sp>
    </p:spTree>
    <p:extLst>
      <p:ext uri="{BB962C8B-B14F-4D97-AF65-F5344CB8AC3E}">
        <p14:creationId xmlns:p14="http://schemas.microsoft.com/office/powerpoint/2010/main" val="2762768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4CDBA041-A389-F042-9A64-730A01A2B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EVEREST Target System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1635D9E-7F86-5A47-A213-62544AC89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ECF6A-13F7-418C-BBFC-95033FFCD5F1}" type="slidenum">
              <a:rPr lang="en-US" noProof="1" smtClean="0"/>
              <a:pPr/>
              <a:t>8</a:t>
            </a:fld>
            <a:endParaRPr lang="en-US" noProof="1"/>
          </a:p>
        </p:txBody>
      </p:sp>
      <p:sp>
        <p:nvSpPr>
          <p:cNvPr id="7" name="Segnaposto contenuto 4">
            <a:extLst>
              <a:ext uri="{FF2B5EF4-FFF2-40B4-BE49-F238E27FC236}">
                <a16:creationId xmlns:a16="http://schemas.microsoft.com/office/drawing/2014/main" id="{44B5EAF4-0A92-C948-80A5-81861BD1DF4F}"/>
              </a:ext>
            </a:extLst>
          </p:cNvPr>
          <p:cNvSpPr txBox="1">
            <a:spLocks/>
          </p:cNvSpPr>
          <p:nvPr/>
        </p:nvSpPr>
        <p:spPr>
          <a:xfrm>
            <a:off x="117873" y="777405"/>
            <a:ext cx="8908256" cy="3976007"/>
          </a:xfr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Target prototype based on </a:t>
            </a:r>
            <a:r>
              <a:rPr lang="en-US" b="1" u="sng" dirty="0"/>
              <a:t>IBM</a:t>
            </a:r>
            <a:r>
              <a:rPr lang="en-US" dirty="0"/>
              <a:t> products and internal projects</a:t>
            </a:r>
          </a:p>
          <a:p>
            <a:pPr>
              <a:spcBef>
                <a:spcPts val="500"/>
              </a:spcBef>
            </a:pPr>
            <a:r>
              <a:rPr lang="en-US" sz="1800" dirty="0"/>
              <a:t>Combination of </a:t>
            </a:r>
            <a:r>
              <a:rPr lang="en-US" sz="1800" b="1" dirty="0"/>
              <a:t>CPU-managed systems</a:t>
            </a:r>
            <a:r>
              <a:rPr lang="en-US" sz="1800" dirty="0"/>
              <a:t> with </a:t>
            </a:r>
            <a:r>
              <a:rPr lang="en-US" sz="1800" b="1" dirty="0">
                <a:solidFill>
                  <a:srgbClr val="C00000"/>
                </a:solidFill>
              </a:rPr>
              <a:t>tightly-coupled bus-attached FPGAs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/>
              <a:t>and </a:t>
            </a:r>
            <a:r>
              <a:rPr lang="en-US" sz="1800" b="1" dirty="0"/>
              <a:t>FPGA-disaggregated systems</a:t>
            </a:r>
            <a:r>
              <a:rPr lang="en-US" sz="1800" dirty="0"/>
              <a:t> with </a:t>
            </a:r>
            <a:r>
              <a:rPr lang="en-US" sz="1800" b="1" dirty="0">
                <a:solidFill>
                  <a:srgbClr val="C00000"/>
                </a:solidFill>
              </a:rPr>
              <a:t>loosely-coupled network- attached FPGAs</a:t>
            </a:r>
            <a:r>
              <a:rPr lang="en-US" sz="1800" dirty="0"/>
              <a:t> </a:t>
            </a:r>
          </a:p>
          <a:p>
            <a:pPr marL="0" indent="0">
              <a:buNone/>
            </a:pPr>
            <a:r>
              <a:rPr lang="en-US" dirty="0"/>
              <a:t>Other platforms (e.g., from </a:t>
            </a:r>
            <a:r>
              <a:rPr lang="en-US" b="1" u="sng" dirty="0"/>
              <a:t>IT4I</a:t>
            </a:r>
            <a:r>
              <a:rPr lang="en-US" dirty="0"/>
              <a:t> and </a:t>
            </a:r>
            <a:r>
              <a:rPr lang="en-US" b="1" u="sng" dirty="0"/>
              <a:t>NUM</a:t>
            </a:r>
            <a:r>
              <a:rPr lang="en-US" dirty="0"/>
              <a:t> or existing SoCs)</a:t>
            </a:r>
          </a:p>
          <a:p>
            <a:pPr>
              <a:spcBef>
                <a:spcPts val="500"/>
              </a:spcBef>
            </a:pPr>
            <a:r>
              <a:rPr lang="en-US" sz="1800" dirty="0"/>
              <a:t>Combination of devices and architectures: Xilinx </a:t>
            </a:r>
            <a:r>
              <a:rPr lang="en-US" sz="1800" dirty="0" err="1"/>
              <a:t>Alveo</a:t>
            </a:r>
            <a:r>
              <a:rPr lang="en-US" sz="1800" dirty="0"/>
              <a:t>, </a:t>
            </a:r>
            <a:r>
              <a:rPr lang="en-US" sz="1800" dirty="0" err="1"/>
              <a:t>cloudFPGA</a:t>
            </a:r>
            <a:r>
              <a:rPr lang="en-US" sz="1800" dirty="0"/>
              <a:t>, Columbia ESP, …</a:t>
            </a:r>
          </a:p>
          <a:p>
            <a:endParaRPr lang="it-IT" dirty="0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3F5C0E2-9332-3348-8FE5-CF59C5089F47}"/>
              </a:ext>
            </a:extLst>
          </p:cNvPr>
          <p:cNvSpPr/>
          <p:nvPr/>
        </p:nvSpPr>
        <p:spPr>
          <a:xfrm>
            <a:off x="6394151" y="4229315"/>
            <a:ext cx="2212073" cy="4385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anchor="ctr">
            <a:noAutofit/>
          </a:bodyPr>
          <a:lstStyle/>
          <a:p>
            <a:pPr algn="ctr"/>
            <a:r>
              <a:rPr lang="en-US" sz="1200" b="1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Seamless integration of additional EVEREST nodes</a:t>
            </a: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BA64695D-49D6-B74B-881C-0A390D61BBE2}"/>
              </a:ext>
            </a:extLst>
          </p:cNvPr>
          <p:cNvSpPr/>
          <p:nvPr/>
        </p:nvSpPr>
        <p:spPr>
          <a:xfrm>
            <a:off x="6394151" y="2427848"/>
            <a:ext cx="2196491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Standard communication formats (e.g., </a:t>
            </a:r>
            <a:r>
              <a:rPr lang="en-US" sz="12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OpenCAPI</a:t>
            </a:r>
            <a:r>
              <a:rPr lang="en-US" sz="1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n-US" sz="12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7087CE5A-BBB2-9946-B645-24A357D640CA}"/>
              </a:ext>
            </a:extLst>
          </p:cNvPr>
          <p:cNvSpPr/>
          <p:nvPr/>
        </p:nvSpPr>
        <p:spPr>
          <a:xfrm>
            <a:off x="6378569" y="3726713"/>
            <a:ext cx="2212073" cy="276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Virtualization of resources</a:t>
            </a:r>
            <a:endParaRPr lang="en-US" sz="12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E6F1D7DF-058D-C149-B88D-DAF677A81B86}"/>
              </a:ext>
            </a:extLst>
          </p:cNvPr>
          <p:cNvSpPr/>
          <p:nvPr/>
        </p:nvSpPr>
        <p:spPr>
          <a:xfrm>
            <a:off x="6418479" y="3082592"/>
            <a:ext cx="2132251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Efficient communication libraries with clear API</a:t>
            </a:r>
            <a:endParaRPr lang="en-US" sz="12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Segnaposto data 3">
            <a:extLst>
              <a:ext uri="{FF2B5EF4-FFF2-40B4-BE49-F238E27FC236}">
                <a16:creationId xmlns:a16="http://schemas.microsoft.com/office/drawing/2014/main" id="{A43E88D7-6F2B-F54F-A727-1A61F186A7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6499" y="4767263"/>
            <a:ext cx="2349551" cy="273844"/>
          </a:xfrm>
        </p:spPr>
        <p:txBody>
          <a:bodyPr/>
          <a:lstStyle/>
          <a:p>
            <a:r>
              <a:rPr lang="en-US" noProof="1"/>
              <a:t>4 February 2021</a:t>
            </a:r>
          </a:p>
        </p:txBody>
      </p:sp>
      <p:sp>
        <p:nvSpPr>
          <p:cNvPr id="14" name="Segnaposto piè di pagina 4">
            <a:extLst>
              <a:ext uri="{FF2B5EF4-FFF2-40B4-BE49-F238E27FC236}">
                <a16:creationId xmlns:a16="http://schemas.microsoft.com/office/drawing/2014/main" id="{3ECDDD2C-DDB1-064C-815C-4C882E399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r>
              <a:rPr lang="en-US" noProof="1"/>
              <a:t>Christian Pilato, Politecnico di Milano</a:t>
            </a: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AEFB4782-E417-AD41-9B8A-20E7DFC54A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145" y="2571750"/>
            <a:ext cx="4924338" cy="2075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449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6C1B1885-76E8-2648-B4DC-1969FDE5A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EVEREST Programming Environment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90AC812-6F1D-AF46-868C-77B05AFE4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ECF6A-13F7-418C-BBFC-95033FFCD5F1}" type="slidenum">
              <a:rPr lang="en-US" noProof="1" smtClean="0"/>
              <a:pPr/>
              <a:t>9</a:t>
            </a:fld>
            <a:endParaRPr lang="en-US" noProof="1"/>
          </a:p>
        </p:txBody>
      </p:sp>
      <p:sp>
        <p:nvSpPr>
          <p:cNvPr id="31" name="Segnaposto contenuto 4">
            <a:extLst>
              <a:ext uri="{FF2B5EF4-FFF2-40B4-BE49-F238E27FC236}">
                <a16:creationId xmlns:a16="http://schemas.microsoft.com/office/drawing/2014/main" id="{59EC1A58-1440-0A4D-A661-2481C323B5BD}"/>
              </a:ext>
            </a:extLst>
          </p:cNvPr>
          <p:cNvSpPr txBox="1">
            <a:spLocks/>
          </p:cNvSpPr>
          <p:nvPr/>
        </p:nvSpPr>
        <p:spPr>
          <a:xfrm>
            <a:off x="117873" y="785794"/>
            <a:ext cx="8908256" cy="3976007"/>
          </a:xfr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5763" indent="-385763">
              <a:buFont typeface="+mj-lt"/>
              <a:buAutoNum type="arabicPeriod"/>
            </a:pPr>
            <a:r>
              <a:rPr lang="en-US" b="1"/>
              <a:t>Compilation Environment: </a:t>
            </a:r>
            <a:r>
              <a:rPr lang="en-US"/>
              <a:t>analyzes </a:t>
            </a:r>
            <a:br>
              <a:rPr lang="en-US"/>
            </a:br>
            <a:r>
              <a:rPr lang="en-US"/>
              <a:t>application and creates all "variants" </a:t>
            </a:r>
            <a:br>
              <a:rPr lang="en-US"/>
            </a:br>
            <a:r>
              <a:rPr lang="en-US"/>
              <a:t>based on </a:t>
            </a:r>
            <a:r>
              <a:rPr lang="en-US" i="1" u="sng"/>
              <a:t>architecture abstraction</a:t>
            </a:r>
            <a:r>
              <a:rPr lang="en-US" i="1"/>
              <a:t> </a:t>
            </a:r>
            <a:r>
              <a:rPr lang="en-US"/>
              <a:t>and </a:t>
            </a:r>
            <a:br>
              <a:rPr lang="en-US"/>
            </a:br>
            <a:r>
              <a:rPr lang="en-US" i="1" u="sng"/>
              <a:t>application/data requirements</a:t>
            </a:r>
          </a:p>
          <a:p>
            <a:pPr lvl="1"/>
            <a:r>
              <a:rPr lang="en-US" b="1"/>
              <a:t>(New) Unified IR framework </a:t>
            </a:r>
            <a:r>
              <a:rPr lang="en-US"/>
              <a:t>(</a:t>
            </a:r>
            <a:r>
              <a:rPr lang="en-US" b="1">
                <a:solidFill>
                  <a:schemeClr val="accent6">
                    <a:lumMod val="50000"/>
                  </a:schemeClr>
                </a:solidFill>
              </a:rPr>
              <a:t>MLIR</a:t>
            </a:r>
            <a:r>
              <a:rPr lang="en-US"/>
              <a:t>)</a:t>
            </a:r>
          </a:p>
          <a:p>
            <a:pPr lvl="1"/>
            <a:r>
              <a:rPr lang="en-US" b="1"/>
              <a:t>Hardware acceleration and High-level </a:t>
            </a:r>
            <a:br>
              <a:rPr lang="en-US" b="1"/>
            </a:br>
            <a:r>
              <a:rPr lang="en-US" b="1"/>
              <a:t>synthesis </a:t>
            </a:r>
            <a:r>
              <a:rPr lang="en-US"/>
              <a:t>(</a:t>
            </a:r>
            <a:r>
              <a:rPr lang="en-US" b="1">
                <a:solidFill>
                  <a:schemeClr val="accent6">
                    <a:lumMod val="50000"/>
                  </a:schemeClr>
                </a:solidFill>
              </a:rPr>
              <a:t>Bambu</a:t>
            </a:r>
            <a:r>
              <a:rPr lang="en-US"/>
              <a:t>, </a:t>
            </a:r>
            <a:r>
              <a:rPr lang="en-US" b="1">
                <a:solidFill>
                  <a:schemeClr val="accent6">
                    <a:lumMod val="50000"/>
                  </a:schemeClr>
                </a:solidFill>
              </a:rPr>
              <a:t>Vivado HLS</a:t>
            </a:r>
            <a:r>
              <a:rPr lang="en-US"/>
              <a:t>)</a:t>
            </a:r>
          </a:p>
          <a:p>
            <a:pPr lvl="1"/>
            <a:r>
              <a:rPr lang="en-US" b="1"/>
              <a:t>Integration of non-functional properties </a:t>
            </a:r>
            <a:br>
              <a:rPr lang="en-US" b="1"/>
            </a:br>
            <a:r>
              <a:rPr lang="en-US" b="1"/>
              <a:t>with domain-specific extensions</a:t>
            </a:r>
          </a:p>
          <a:p>
            <a:endParaRPr lang="en-US" b="1"/>
          </a:p>
          <a:p>
            <a:pPr marL="342900" lvl="1" indent="0">
              <a:buFont typeface="Arial" panose="020B0604020202020204" pitchFamily="34" charset="0"/>
              <a:buNone/>
            </a:pPr>
            <a:endParaRPr lang="it-IT"/>
          </a:p>
          <a:p>
            <a:endParaRPr lang="it-IT" dirty="0"/>
          </a:p>
        </p:txBody>
      </p:sp>
      <p:pic>
        <p:nvPicPr>
          <p:cNvPr id="32" name="Immagine 31">
            <a:extLst>
              <a:ext uri="{FF2B5EF4-FFF2-40B4-BE49-F238E27FC236}">
                <a16:creationId xmlns:a16="http://schemas.microsoft.com/office/drawing/2014/main" id="{BA2D6D4D-A38E-5640-82A1-2D94500F85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6157" y="989735"/>
            <a:ext cx="3478466" cy="3164029"/>
          </a:xfrm>
          <a:prstGeom prst="rect">
            <a:avLst/>
          </a:prstGeom>
        </p:spPr>
      </p:pic>
      <p:sp>
        <p:nvSpPr>
          <p:cNvPr id="33" name="Segnaposto contenuto 1">
            <a:extLst>
              <a:ext uri="{FF2B5EF4-FFF2-40B4-BE49-F238E27FC236}">
                <a16:creationId xmlns:a16="http://schemas.microsoft.com/office/drawing/2014/main" id="{E8BB1ED9-5200-7E4A-B8D7-4B74854B27DD}"/>
              </a:ext>
            </a:extLst>
          </p:cNvPr>
          <p:cNvSpPr txBox="1">
            <a:spLocks/>
          </p:cNvSpPr>
          <p:nvPr/>
        </p:nvSpPr>
        <p:spPr>
          <a:xfrm>
            <a:off x="139375" y="731122"/>
            <a:ext cx="8865248" cy="407433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100" b="1" dirty="0"/>
          </a:p>
        </p:txBody>
      </p:sp>
      <p:sp>
        <p:nvSpPr>
          <p:cNvPr id="34" name="Rectangle 6">
            <a:extLst>
              <a:ext uri="{FF2B5EF4-FFF2-40B4-BE49-F238E27FC236}">
                <a16:creationId xmlns:a16="http://schemas.microsoft.com/office/drawing/2014/main" id="{29F5B943-9DEB-454B-80D9-EA461FDB3D84}"/>
              </a:ext>
            </a:extLst>
          </p:cNvPr>
          <p:cNvSpPr/>
          <p:nvPr/>
        </p:nvSpPr>
        <p:spPr>
          <a:xfrm>
            <a:off x="2029262" y="4268411"/>
            <a:ext cx="2270864" cy="5131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anchor="ctr">
            <a:noAutofit/>
          </a:bodyPr>
          <a:lstStyle/>
          <a:p>
            <a:pPr algn="ctr"/>
            <a:r>
              <a:rPr lang="en-US" sz="1200" b="1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Possibility of using different (ML) frameworks</a:t>
            </a:r>
          </a:p>
        </p:txBody>
      </p:sp>
      <p:sp>
        <p:nvSpPr>
          <p:cNvPr id="35" name="Rectangle 6">
            <a:extLst>
              <a:ext uri="{FF2B5EF4-FFF2-40B4-BE49-F238E27FC236}">
                <a16:creationId xmlns:a16="http://schemas.microsoft.com/office/drawing/2014/main" id="{7868F955-D91A-9B4D-85A7-F01CE9C54D3A}"/>
              </a:ext>
            </a:extLst>
          </p:cNvPr>
          <p:cNvSpPr/>
          <p:nvPr/>
        </p:nvSpPr>
        <p:spPr>
          <a:xfrm>
            <a:off x="4843876" y="4268410"/>
            <a:ext cx="2270864" cy="5131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anchor="ctr">
            <a:noAutofit/>
          </a:bodyPr>
          <a:lstStyle/>
          <a:p>
            <a:pPr algn="ctr"/>
            <a:r>
              <a:rPr lang="en-US" sz="1200" b="1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Interoperability with different HLS tools</a:t>
            </a:r>
          </a:p>
        </p:txBody>
      </p:sp>
      <p:sp>
        <p:nvSpPr>
          <p:cNvPr id="36" name="Rectangle 6">
            <a:extLst>
              <a:ext uri="{FF2B5EF4-FFF2-40B4-BE49-F238E27FC236}">
                <a16:creationId xmlns:a16="http://schemas.microsoft.com/office/drawing/2014/main" id="{EA8E01FB-976B-BC43-8B42-E7B4815F8D6B}"/>
              </a:ext>
            </a:extLst>
          </p:cNvPr>
          <p:cNvSpPr/>
          <p:nvPr/>
        </p:nvSpPr>
        <p:spPr>
          <a:xfrm>
            <a:off x="353065" y="3397356"/>
            <a:ext cx="202126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Standard IR format and exchange files</a:t>
            </a:r>
            <a:endParaRPr lang="en-US" sz="12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Rectangle 6">
            <a:extLst>
              <a:ext uri="{FF2B5EF4-FFF2-40B4-BE49-F238E27FC236}">
                <a16:creationId xmlns:a16="http://schemas.microsoft.com/office/drawing/2014/main" id="{3963ABB6-DB83-DA42-9635-E63886AC627E}"/>
              </a:ext>
            </a:extLst>
          </p:cNvPr>
          <p:cNvSpPr/>
          <p:nvPr/>
        </p:nvSpPr>
        <p:spPr>
          <a:xfrm>
            <a:off x="3323395" y="3397356"/>
            <a:ext cx="202126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Novel domain-specific extensions (format)</a:t>
            </a:r>
            <a:endParaRPr lang="en-US" sz="12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" name="Rectangle 6">
            <a:extLst>
              <a:ext uri="{FF2B5EF4-FFF2-40B4-BE49-F238E27FC236}">
                <a16:creationId xmlns:a16="http://schemas.microsoft.com/office/drawing/2014/main" id="{B0D103A1-C2AF-194B-B226-235D18632509}"/>
              </a:ext>
            </a:extLst>
          </p:cNvPr>
          <p:cNvSpPr/>
          <p:nvPr/>
        </p:nvSpPr>
        <p:spPr>
          <a:xfrm>
            <a:off x="1119490" y="3928495"/>
            <a:ext cx="3478465" cy="276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System and resource description (format)</a:t>
            </a:r>
            <a:endParaRPr lang="en-US" sz="12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" name="Segnaposto data 3">
            <a:extLst>
              <a:ext uri="{FF2B5EF4-FFF2-40B4-BE49-F238E27FC236}">
                <a16:creationId xmlns:a16="http://schemas.microsoft.com/office/drawing/2014/main" id="{7A5D6772-412F-3D42-A175-C10462D424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6499" y="4767263"/>
            <a:ext cx="2349551" cy="273844"/>
          </a:xfrm>
        </p:spPr>
        <p:txBody>
          <a:bodyPr/>
          <a:lstStyle/>
          <a:p>
            <a:r>
              <a:rPr lang="en-US" noProof="1"/>
              <a:t>4 February 2021</a:t>
            </a:r>
          </a:p>
        </p:txBody>
      </p:sp>
      <p:sp>
        <p:nvSpPr>
          <p:cNvPr id="40" name="Segnaposto piè di pagina 4">
            <a:extLst>
              <a:ext uri="{FF2B5EF4-FFF2-40B4-BE49-F238E27FC236}">
                <a16:creationId xmlns:a16="http://schemas.microsoft.com/office/drawing/2014/main" id="{A0CB792F-36D7-B543-9214-F352076CD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r>
              <a:rPr lang="en-US" noProof="1"/>
              <a:t>Christian Pilato, Politecnico di Milano</a:t>
            </a:r>
          </a:p>
        </p:txBody>
      </p:sp>
    </p:spTree>
    <p:extLst>
      <p:ext uri="{BB962C8B-B14F-4D97-AF65-F5344CB8AC3E}">
        <p14:creationId xmlns:p14="http://schemas.microsoft.com/office/powerpoint/2010/main" val="36227284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</TotalTime>
  <Words>1267</Words>
  <Application>Microsoft Macintosh PowerPoint</Application>
  <PresentationFormat>Presentazione su schermo (16:9)</PresentationFormat>
  <Paragraphs>147</Paragraphs>
  <Slides>12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6" baseType="lpstr">
      <vt:lpstr>Calibri</vt:lpstr>
      <vt:lpstr>Arial</vt:lpstr>
      <vt:lpstr>Tahoma</vt:lpstr>
      <vt:lpstr>Office Theme</vt:lpstr>
      <vt:lpstr>EVEREST: A design environment for  extreme-scale big data analytics on heterogeneous platforms  </vt:lpstr>
      <vt:lpstr>EVEREST: Big Data Analytics on FPGA</vt:lpstr>
      <vt:lpstr>EVEREST Partners</vt:lpstr>
      <vt:lpstr>EVEREST SDK: System Development Kit</vt:lpstr>
      <vt:lpstr>Application Concepts</vt:lpstr>
      <vt:lpstr>Data, Applications and Benchmarks</vt:lpstr>
      <vt:lpstr>EVEREST Target System</vt:lpstr>
      <vt:lpstr>EVEREST Target System</vt:lpstr>
      <vt:lpstr>EVEREST Programming Environment</vt:lpstr>
      <vt:lpstr>EVEREST Programming Environment</vt:lpstr>
      <vt:lpstr>Conclusions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DATE Conference Template by Jano Gebelein</dc:title>
  <dc:creator>Jano Gebelein</dc:creator>
  <cp:lastModifiedBy>Christian Pilato</cp:lastModifiedBy>
  <cp:revision>95</cp:revision>
  <dcterms:created xsi:type="dcterms:W3CDTF">2016-09-12T10:42:56Z</dcterms:created>
  <dcterms:modified xsi:type="dcterms:W3CDTF">2021-01-12T11:13:06Z</dcterms:modified>
</cp:coreProperties>
</file>